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77" r:id="rId2"/>
    <p:sldId id="301" r:id="rId3"/>
    <p:sldId id="339" r:id="rId4"/>
    <p:sldId id="338" r:id="rId5"/>
    <p:sldId id="340" r:id="rId6"/>
    <p:sldId id="341" r:id="rId7"/>
    <p:sldId id="355" r:id="rId8"/>
    <p:sldId id="356" r:id="rId9"/>
    <p:sldId id="309" r:id="rId10"/>
    <p:sldId id="348" r:id="rId11"/>
    <p:sldId id="347" r:id="rId12"/>
    <p:sldId id="345" r:id="rId13"/>
    <p:sldId id="328" r:id="rId14"/>
    <p:sldId id="329" r:id="rId15"/>
    <p:sldId id="342" r:id="rId16"/>
    <p:sldId id="352" r:id="rId17"/>
    <p:sldId id="296" r:id="rId18"/>
    <p:sldId id="279" r:id="rId19"/>
    <p:sldId id="307" r:id="rId20"/>
    <p:sldId id="282" r:id="rId21"/>
    <p:sldId id="303" r:id="rId22"/>
    <p:sldId id="331" r:id="rId23"/>
    <p:sldId id="330" r:id="rId24"/>
    <p:sldId id="312" r:id="rId25"/>
    <p:sldId id="350" r:id="rId26"/>
    <p:sldId id="351" r:id="rId27"/>
    <p:sldId id="359" r:id="rId28"/>
    <p:sldId id="305" r:id="rId29"/>
    <p:sldId id="336" r:id="rId30"/>
    <p:sldId id="337" r:id="rId31"/>
    <p:sldId id="357" r:id="rId32"/>
    <p:sldId id="318" r:id="rId33"/>
    <p:sldId id="295" r:id="rId34"/>
    <p:sldId id="306" r:id="rId35"/>
    <p:sldId id="353" r:id="rId36"/>
    <p:sldId id="358" r:id="rId37"/>
    <p:sldId id="300"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137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041" autoAdjust="0"/>
    <p:restoredTop sz="94660"/>
  </p:normalViewPr>
  <p:slideViewPr>
    <p:cSldViewPr snapToGrid="0">
      <p:cViewPr varScale="1">
        <p:scale>
          <a:sx n="111" d="100"/>
          <a:sy n="111" d="100"/>
        </p:scale>
        <p:origin x="132" y="456"/>
      </p:cViewPr>
      <p:guideLst/>
    </p:cSldViewPr>
  </p:slid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eg>
</file>

<file path=ppt/media/image10.jpe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24.jpg>
</file>

<file path=ppt/media/image25.png>
</file>

<file path=ppt/media/image26.png>
</file>

<file path=ppt/media/image27.png>
</file>

<file path=ppt/media/image28.png>
</file>

<file path=ppt/media/image29.jpg>
</file>

<file path=ppt/media/image3.png>
</file>

<file path=ppt/media/image30.png>
</file>

<file path=ppt/media/image31.png>
</file>

<file path=ppt/media/image32.jpeg>
</file>

<file path=ppt/media/image33.jpeg>
</file>

<file path=ppt/media/image34.png>
</file>

<file path=ppt/media/image35.jpg>
</file>

<file path=ppt/media/image36.jpg>
</file>

<file path=ppt/media/image37.jpg>
</file>

<file path=ppt/media/image38.jpg>
</file>

<file path=ppt/media/image39.jpg>
</file>

<file path=ppt/media/image4.png>
</file>

<file path=ppt/media/image40.jpg>
</file>

<file path=ppt/media/image41.png>
</file>

<file path=ppt/media/image42.png>
</file>

<file path=ppt/media/image43.png>
</file>

<file path=ppt/media/image44.png>
</file>

<file path=ppt/media/image45.png>
</file>

<file path=ppt/media/image46.jpeg>
</file>

<file path=ppt/media/image47.gif>
</file>

<file path=ppt/media/image48.jpe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5F98D5-50E7-418C-8724-FFE3E90E86D1}" type="datetimeFigureOut">
              <a:rPr lang="en-US" smtClean="0"/>
              <a:t>12/10/2020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C18233-8D2D-46A7-833D-453A732CFF8B}" type="slidenum">
              <a:rPr lang="en-US" smtClean="0"/>
              <a:t>‹#›</a:t>
            </a:fld>
            <a:endParaRPr lang="en-US"/>
          </a:p>
        </p:txBody>
      </p:sp>
    </p:spTree>
    <p:extLst>
      <p:ext uri="{BB962C8B-B14F-4D97-AF65-F5344CB8AC3E}">
        <p14:creationId xmlns:p14="http://schemas.microsoft.com/office/powerpoint/2010/main" val="31270815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90D7D-360F-41F7-8B34-82E9237175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20092F9-8E74-471C-9C9E-7E69F31187B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AB46618-CD81-49AC-99AA-58C482B78C84}"/>
              </a:ext>
            </a:extLst>
          </p:cNvPr>
          <p:cNvSpPr>
            <a:spLocks noGrp="1"/>
          </p:cNvSpPr>
          <p:nvPr>
            <p:ph type="dt" sz="half" idx="10"/>
          </p:nvPr>
        </p:nvSpPr>
        <p:spPr/>
        <p:txBody>
          <a:bodyPr/>
          <a:lstStyle/>
          <a:p>
            <a:fld id="{B8734475-6070-4D27-9B4D-8CD2F52062E1}" type="datetimeFigureOut">
              <a:rPr lang="en-US" smtClean="0"/>
              <a:t>12/10/2020</a:t>
            </a:fld>
            <a:endParaRPr lang="en-US"/>
          </a:p>
        </p:txBody>
      </p:sp>
      <p:sp>
        <p:nvSpPr>
          <p:cNvPr id="5" name="Footer Placeholder 4">
            <a:extLst>
              <a:ext uri="{FF2B5EF4-FFF2-40B4-BE49-F238E27FC236}">
                <a16:creationId xmlns:a16="http://schemas.microsoft.com/office/drawing/2014/main" id="{6B810A9E-4FCC-4531-81AA-848D0B8239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C7312E-BB28-4D5B-9A11-31D3DD980E43}"/>
              </a:ext>
            </a:extLst>
          </p:cNvPr>
          <p:cNvSpPr>
            <a:spLocks noGrp="1"/>
          </p:cNvSpPr>
          <p:nvPr>
            <p:ph type="sldNum" sz="quarter" idx="12"/>
          </p:nvPr>
        </p:nvSpPr>
        <p:spPr/>
        <p:txBody>
          <a:bodyPr/>
          <a:lstStyle/>
          <a:p>
            <a:fld id="{49F81D13-CFE2-4DB2-89F9-B0FF9295DA3F}" type="slidenum">
              <a:rPr lang="en-US" smtClean="0"/>
              <a:t>‹#›</a:t>
            </a:fld>
            <a:endParaRPr lang="en-US"/>
          </a:p>
        </p:txBody>
      </p:sp>
    </p:spTree>
    <p:extLst>
      <p:ext uri="{BB962C8B-B14F-4D97-AF65-F5344CB8AC3E}">
        <p14:creationId xmlns:p14="http://schemas.microsoft.com/office/powerpoint/2010/main" val="12309983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14A5BC-2DAB-4CBF-92D0-5D0B584A80C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241C5BC-535A-439B-9E69-24EC6F2C76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3BCBF2-ABA8-47B8-B15B-1032EC52A592}"/>
              </a:ext>
            </a:extLst>
          </p:cNvPr>
          <p:cNvSpPr>
            <a:spLocks noGrp="1"/>
          </p:cNvSpPr>
          <p:nvPr>
            <p:ph type="dt" sz="half" idx="10"/>
          </p:nvPr>
        </p:nvSpPr>
        <p:spPr/>
        <p:txBody>
          <a:bodyPr/>
          <a:lstStyle/>
          <a:p>
            <a:fld id="{B8734475-6070-4D27-9B4D-8CD2F52062E1}" type="datetimeFigureOut">
              <a:rPr lang="en-US" smtClean="0"/>
              <a:t>12/10/2020</a:t>
            </a:fld>
            <a:endParaRPr lang="en-US"/>
          </a:p>
        </p:txBody>
      </p:sp>
      <p:sp>
        <p:nvSpPr>
          <p:cNvPr id="5" name="Footer Placeholder 4">
            <a:extLst>
              <a:ext uri="{FF2B5EF4-FFF2-40B4-BE49-F238E27FC236}">
                <a16:creationId xmlns:a16="http://schemas.microsoft.com/office/drawing/2014/main" id="{3888C814-2F8A-4C18-A4C4-04C63BAF69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6713E2-C92B-412E-8654-D3C946061A3F}"/>
              </a:ext>
            </a:extLst>
          </p:cNvPr>
          <p:cNvSpPr>
            <a:spLocks noGrp="1"/>
          </p:cNvSpPr>
          <p:nvPr>
            <p:ph type="sldNum" sz="quarter" idx="12"/>
          </p:nvPr>
        </p:nvSpPr>
        <p:spPr/>
        <p:txBody>
          <a:bodyPr/>
          <a:lstStyle/>
          <a:p>
            <a:fld id="{49F81D13-CFE2-4DB2-89F9-B0FF9295DA3F}" type="slidenum">
              <a:rPr lang="en-US" smtClean="0"/>
              <a:t>‹#›</a:t>
            </a:fld>
            <a:endParaRPr lang="en-US"/>
          </a:p>
        </p:txBody>
      </p:sp>
    </p:spTree>
    <p:extLst>
      <p:ext uri="{BB962C8B-B14F-4D97-AF65-F5344CB8AC3E}">
        <p14:creationId xmlns:p14="http://schemas.microsoft.com/office/powerpoint/2010/main" val="31982936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363F30-C501-47E3-848B-CFC7F8E5CDF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3354F06-8530-4370-AC76-CF5DCC584E9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3A7557-A70D-4F0E-B6A2-0F063CC628B1}"/>
              </a:ext>
            </a:extLst>
          </p:cNvPr>
          <p:cNvSpPr>
            <a:spLocks noGrp="1"/>
          </p:cNvSpPr>
          <p:nvPr>
            <p:ph type="dt" sz="half" idx="10"/>
          </p:nvPr>
        </p:nvSpPr>
        <p:spPr/>
        <p:txBody>
          <a:bodyPr/>
          <a:lstStyle/>
          <a:p>
            <a:fld id="{B8734475-6070-4D27-9B4D-8CD2F52062E1}" type="datetimeFigureOut">
              <a:rPr lang="en-US" smtClean="0"/>
              <a:t>12/10/2020</a:t>
            </a:fld>
            <a:endParaRPr lang="en-US"/>
          </a:p>
        </p:txBody>
      </p:sp>
      <p:sp>
        <p:nvSpPr>
          <p:cNvPr id="5" name="Footer Placeholder 4">
            <a:extLst>
              <a:ext uri="{FF2B5EF4-FFF2-40B4-BE49-F238E27FC236}">
                <a16:creationId xmlns:a16="http://schemas.microsoft.com/office/drawing/2014/main" id="{7707015B-EFC7-4223-B020-D583FB0D70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64731F-8DAC-4281-B92C-AE38AAC97102}"/>
              </a:ext>
            </a:extLst>
          </p:cNvPr>
          <p:cNvSpPr>
            <a:spLocks noGrp="1"/>
          </p:cNvSpPr>
          <p:nvPr>
            <p:ph type="sldNum" sz="quarter" idx="12"/>
          </p:nvPr>
        </p:nvSpPr>
        <p:spPr/>
        <p:txBody>
          <a:bodyPr/>
          <a:lstStyle/>
          <a:p>
            <a:fld id="{49F81D13-CFE2-4DB2-89F9-B0FF9295DA3F}" type="slidenum">
              <a:rPr lang="en-US" smtClean="0"/>
              <a:t>‹#›</a:t>
            </a:fld>
            <a:endParaRPr lang="en-US"/>
          </a:p>
        </p:txBody>
      </p:sp>
    </p:spTree>
    <p:extLst>
      <p:ext uri="{BB962C8B-B14F-4D97-AF65-F5344CB8AC3E}">
        <p14:creationId xmlns:p14="http://schemas.microsoft.com/office/powerpoint/2010/main" val="17095180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66080-47C7-4020-A70C-3AD98E52A7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3D2CC1-0E6D-4F33-B698-77A8CEFF45A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877CC3-099D-4CE9-8944-2C952B83E01F}"/>
              </a:ext>
            </a:extLst>
          </p:cNvPr>
          <p:cNvSpPr>
            <a:spLocks noGrp="1"/>
          </p:cNvSpPr>
          <p:nvPr>
            <p:ph type="dt" sz="half" idx="10"/>
          </p:nvPr>
        </p:nvSpPr>
        <p:spPr/>
        <p:txBody>
          <a:bodyPr/>
          <a:lstStyle/>
          <a:p>
            <a:fld id="{B8734475-6070-4D27-9B4D-8CD2F52062E1}" type="datetimeFigureOut">
              <a:rPr lang="en-US" smtClean="0"/>
              <a:t>12/10/2020</a:t>
            </a:fld>
            <a:endParaRPr lang="en-US"/>
          </a:p>
        </p:txBody>
      </p:sp>
      <p:sp>
        <p:nvSpPr>
          <p:cNvPr id="5" name="Footer Placeholder 4">
            <a:extLst>
              <a:ext uri="{FF2B5EF4-FFF2-40B4-BE49-F238E27FC236}">
                <a16:creationId xmlns:a16="http://schemas.microsoft.com/office/drawing/2014/main" id="{738FA5A2-A8B1-4C10-9489-BD0BF72BBB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F765DD-E3B6-460E-9F96-C9EC571CDA9C}"/>
              </a:ext>
            </a:extLst>
          </p:cNvPr>
          <p:cNvSpPr>
            <a:spLocks noGrp="1"/>
          </p:cNvSpPr>
          <p:nvPr>
            <p:ph type="sldNum" sz="quarter" idx="12"/>
          </p:nvPr>
        </p:nvSpPr>
        <p:spPr/>
        <p:txBody>
          <a:bodyPr/>
          <a:lstStyle/>
          <a:p>
            <a:fld id="{49F81D13-CFE2-4DB2-89F9-B0FF9295DA3F}" type="slidenum">
              <a:rPr lang="en-US" smtClean="0"/>
              <a:t>‹#›</a:t>
            </a:fld>
            <a:endParaRPr lang="en-US"/>
          </a:p>
        </p:txBody>
      </p:sp>
    </p:spTree>
    <p:extLst>
      <p:ext uri="{BB962C8B-B14F-4D97-AF65-F5344CB8AC3E}">
        <p14:creationId xmlns:p14="http://schemas.microsoft.com/office/powerpoint/2010/main" val="15549389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66CDE-702E-44AE-8BD4-403A24E5C26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FE6C5AA-E33B-4B72-8AED-BE5ABA22253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7C5011B-7284-4149-9CA6-BAC47D0CF6A9}"/>
              </a:ext>
            </a:extLst>
          </p:cNvPr>
          <p:cNvSpPr>
            <a:spLocks noGrp="1"/>
          </p:cNvSpPr>
          <p:nvPr>
            <p:ph type="dt" sz="half" idx="10"/>
          </p:nvPr>
        </p:nvSpPr>
        <p:spPr/>
        <p:txBody>
          <a:bodyPr/>
          <a:lstStyle/>
          <a:p>
            <a:fld id="{B8734475-6070-4D27-9B4D-8CD2F52062E1}" type="datetimeFigureOut">
              <a:rPr lang="en-US" smtClean="0"/>
              <a:t>12/10/2020</a:t>
            </a:fld>
            <a:endParaRPr lang="en-US"/>
          </a:p>
        </p:txBody>
      </p:sp>
      <p:sp>
        <p:nvSpPr>
          <p:cNvPr id="5" name="Footer Placeholder 4">
            <a:extLst>
              <a:ext uri="{FF2B5EF4-FFF2-40B4-BE49-F238E27FC236}">
                <a16:creationId xmlns:a16="http://schemas.microsoft.com/office/drawing/2014/main" id="{A880EA6C-3215-49C8-A9BE-1B4F593D9D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12F788-E41E-4130-9424-6817AE7BB513}"/>
              </a:ext>
            </a:extLst>
          </p:cNvPr>
          <p:cNvSpPr>
            <a:spLocks noGrp="1"/>
          </p:cNvSpPr>
          <p:nvPr>
            <p:ph type="sldNum" sz="quarter" idx="12"/>
          </p:nvPr>
        </p:nvSpPr>
        <p:spPr/>
        <p:txBody>
          <a:bodyPr/>
          <a:lstStyle/>
          <a:p>
            <a:fld id="{49F81D13-CFE2-4DB2-89F9-B0FF9295DA3F}" type="slidenum">
              <a:rPr lang="en-US" smtClean="0"/>
              <a:t>‹#›</a:t>
            </a:fld>
            <a:endParaRPr lang="en-US"/>
          </a:p>
        </p:txBody>
      </p:sp>
    </p:spTree>
    <p:extLst>
      <p:ext uri="{BB962C8B-B14F-4D97-AF65-F5344CB8AC3E}">
        <p14:creationId xmlns:p14="http://schemas.microsoft.com/office/powerpoint/2010/main" val="35174591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2A2E7-D63B-47E6-BA63-38C431D2D56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F8A081-A5D7-47D3-A78D-E0E3089EEE8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D6AA897-6BEB-4C8F-B804-EEBF56972F2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E2BBE9F-591E-4ED6-A4B1-746207D79198}"/>
              </a:ext>
            </a:extLst>
          </p:cNvPr>
          <p:cNvSpPr>
            <a:spLocks noGrp="1"/>
          </p:cNvSpPr>
          <p:nvPr>
            <p:ph type="dt" sz="half" idx="10"/>
          </p:nvPr>
        </p:nvSpPr>
        <p:spPr/>
        <p:txBody>
          <a:bodyPr/>
          <a:lstStyle/>
          <a:p>
            <a:fld id="{B8734475-6070-4D27-9B4D-8CD2F52062E1}" type="datetimeFigureOut">
              <a:rPr lang="en-US" smtClean="0"/>
              <a:t>12/10/2020</a:t>
            </a:fld>
            <a:endParaRPr lang="en-US"/>
          </a:p>
        </p:txBody>
      </p:sp>
      <p:sp>
        <p:nvSpPr>
          <p:cNvPr id="6" name="Footer Placeholder 5">
            <a:extLst>
              <a:ext uri="{FF2B5EF4-FFF2-40B4-BE49-F238E27FC236}">
                <a16:creationId xmlns:a16="http://schemas.microsoft.com/office/drawing/2014/main" id="{4B3F7962-5E91-4E42-ABD7-216CE7B24D6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BBDA6B-0CD6-4D5D-AA96-9CE5F41FB8B9}"/>
              </a:ext>
            </a:extLst>
          </p:cNvPr>
          <p:cNvSpPr>
            <a:spLocks noGrp="1"/>
          </p:cNvSpPr>
          <p:nvPr>
            <p:ph type="sldNum" sz="quarter" idx="12"/>
          </p:nvPr>
        </p:nvSpPr>
        <p:spPr/>
        <p:txBody>
          <a:bodyPr/>
          <a:lstStyle/>
          <a:p>
            <a:fld id="{49F81D13-CFE2-4DB2-89F9-B0FF9295DA3F}" type="slidenum">
              <a:rPr lang="en-US" smtClean="0"/>
              <a:t>‹#›</a:t>
            </a:fld>
            <a:endParaRPr lang="en-US"/>
          </a:p>
        </p:txBody>
      </p:sp>
    </p:spTree>
    <p:extLst>
      <p:ext uri="{BB962C8B-B14F-4D97-AF65-F5344CB8AC3E}">
        <p14:creationId xmlns:p14="http://schemas.microsoft.com/office/powerpoint/2010/main" val="21355118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D637F-A54C-4D08-AFB0-5B3C0D0DBC1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0FABCA2-714A-474D-9187-4F697B5B3FC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E49F591-261B-4495-9BAC-A65CD42B981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ABF984C-3C15-416D-9A35-D956D6882B7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65B9763-DF69-4D31-91E7-8418104F6FC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2C73D80-38C2-49B5-AA80-1B344A837352}"/>
              </a:ext>
            </a:extLst>
          </p:cNvPr>
          <p:cNvSpPr>
            <a:spLocks noGrp="1"/>
          </p:cNvSpPr>
          <p:nvPr>
            <p:ph type="dt" sz="half" idx="10"/>
          </p:nvPr>
        </p:nvSpPr>
        <p:spPr/>
        <p:txBody>
          <a:bodyPr/>
          <a:lstStyle/>
          <a:p>
            <a:fld id="{B8734475-6070-4D27-9B4D-8CD2F52062E1}" type="datetimeFigureOut">
              <a:rPr lang="en-US" smtClean="0"/>
              <a:t>12/10/2020</a:t>
            </a:fld>
            <a:endParaRPr lang="en-US"/>
          </a:p>
        </p:txBody>
      </p:sp>
      <p:sp>
        <p:nvSpPr>
          <p:cNvPr id="8" name="Footer Placeholder 7">
            <a:extLst>
              <a:ext uri="{FF2B5EF4-FFF2-40B4-BE49-F238E27FC236}">
                <a16:creationId xmlns:a16="http://schemas.microsoft.com/office/drawing/2014/main" id="{988A4115-BA70-4022-BE7B-5A09722BA09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25622C-E19D-4C96-9AF7-6DC2BFE4166A}"/>
              </a:ext>
            </a:extLst>
          </p:cNvPr>
          <p:cNvSpPr>
            <a:spLocks noGrp="1"/>
          </p:cNvSpPr>
          <p:nvPr>
            <p:ph type="sldNum" sz="quarter" idx="12"/>
          </p:nvPr>
        </p:nvSpPr>
        <p:spPr/>
        <p:txBody>
          <a:bodyPr/>
          <a:lstStyle/>
          <a:p>
            <a:fld id="{49F81D13-CFE2-4DB2-89F9-B0FF9295DA3F}" type="slidenum">
              <a:rPr lang="en-US" smtClean="0"/>
              <a:t>‹#›</a:t>
            </a:fld>
            <a:endParaRPr lang="en-US"/>
          </a:p>
        </p:txBody>
      </p:sp>
    </p:spTree>
    <p:extLst>
      <p:ext uri="{BB962C8B-B14F-4D97-AF65-F5344CB8AC3E}">
        <p14:creationId xmlns:p14="http://schemas.microsoft.com/office/powerpoint/2010/main" val="7444395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1ADE8-C612-4A13-9D55-3A02EF3D5C1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175BE80-2E70-4411-A07F-0BF32AB04229}"/>
              </a:ext>
            </a:extLst>
          </p:cNvPr>
          <p:cNvSpPr>
            <a:spLocks noGrp="1"/>
          </p:cNvSpPr>
          <p:nvPr>
            <p:ph type="dt" sz="half" idx="10"/>
          </p:nvPr>
        </p:nvSpPr>
        <p:spPr/>
        <p:txBody>
          <a:bodyPr/>
          <a:lstStyle/>
          <a:p>
            <a:fld id="{B8734475-6070-4D27-9B4D-8CD2F52062E1}" type="datetimeFigureOut">
              <a:rPr lang="en-US" smtClean="0"/>
              <a:t>12/10/2020</a:t>
            </a:fld>
            <a:endParaRPr lang="en-US"/>
          </a:p>
        </p:txBody>
      </p:sp>
      <p:sp>
        <p:nvSpPr>
          <p:cNvPr id="4" name="Footer Placeholder 3">
            <a:extLst>
              <a:ext uri="{FF2B5EF4-FFF2-40B4-BE49-F238E27FC236}">
                <a16:creationId xmlns:a16="http://schemas.microsoft.com/office/drawing/2014/main" id="{154EE277-B909-4FF6-BB50-3422B137C59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CE2A1C0-E0AD-4903-A447-D37FFD989F66}"/>
              </a:ext>
            </a:extLst>
          </p:cNvPr>
          <p:cNvSpPr>
            <a:spLocks noGrp="1"/>
          </p:cNvSpPr>
          <p:nvPr>
            <p:ph type="sldNum" sz="quarter" idx="12"/>
          </p:nvPr>
        </p:nvSpPr>
        <p:spPr/>
        <p:txBody>
          <a:bodyPr/>
          <a:lstStyle/>
          <a:p>
            <a:fld id="{49F81D13-CFE2-4DB2-89F9-B0FF9295DA3F}" type="slidenum">
              <a:rPr lang="en-US" smtClean="0"/>
              <a:t>‹#›</a:t>
            </a:fld>
            <a:endParaRPr lang="en-US"/>
          </a:p>
        </p:txBody>
      </p:sp>
    </p:spTree>
    <p:extLst>
      <p:ext uri="{BB962C8B-B14F-4D97-AF65-F5344CB8AC3E}">
        <p14:creationId xmlns:p14="http://schemas.microsoft.com/office/powerpoint/2010/main" val="34230457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11D27AF-B77F-44E4-8702-476EC0428967}"/>
              </a:ext>
            </a:extLst>
          </p:cNvPr>
          <p:cNvSpPr>
            <a:spLocks noGrp="1"/>
          </p:cNvSpPr>
          <p:nvPr>
            <p:ph type="dt" sz="half" idx="10"/>
          </p:nvPr>
        </p:nvSpPr>
        <p:spPr/>
        <p:txBody>
          <a:bodyPr/>
          <a:lstStyle/>
          <a:p>
            <a:fld id="{B8734475-6070-4D27-9B4D-8CD2F52062E1}" type="datetimeFigureOut">
              <a:rPr lang="en-US" smtClean="0"/>
              <a:t>12/10/2020</a:t>
            </a:fld>
            <a:endParaRPr lang="en-US"/>
          </a:p>
        </p:txBody>
      </p:sp>
      <p:sp>
        <p:nvSpPr>
          <p:cNvPr id="3" name="Footer Placeholder 2">
            <a:extLst>
              <a:ext uri="{FF2B5EF4-FFF2-40B4-BE49-F238E27FC236}">
                <a16:creationId xmlns:a16="http://schemas.microsoft.com/office/drawing/2014/main" id="{A4E34285-78AF-40CB-9AA9-B1DC673E514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CBADBED-87F9-41EE-83E6-DFC6DABDE72E}"/>
              </a:ext>
            </a:extLst>
          </p:cNvPr>
          <p:cNvSpPr>
            <a:spLocks noGrp="1"/>
          </p:cNvSpPr>
          <p:nvPr>
            <p:ph type="sldNum" sz="quarter" idx="12"/>
          </p:nvPr>
        </p:nvSpPr>
        <p:spPr/>
        <p:txBody>
          <a:bodyPr/>
          <a:lstStyle/>
          <a:p>
            <a:fld id="{49F81D13-CFE2-4DB2-89F9-B0FF9295DA3F}" type="slidenum">
              <a:rPr lang="en-US" smtClean="0"/>
              <a:t>‹#›</a:t>
            </a:fld>
            <a:endParaRPr lang="en-US"/>
          </a:p>
        </p:txBody>
      </p:sp>
    </p:spTree>
    <p:extLst>
      <p:ext uri="{BB962C8B-B14F-4D97-AF65-F5344CB8AC3E}">
        <p14:creationId xmlns:p14="http://schemas.microsoft.com/office/powerpoint/2010/main" val="3220057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3D399-BB63-432B-BE60-A0E1A40D014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CB1F5E1-4E1D-4D45-B3A0-259832A7363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40B3CA6-4595-4B4F-8449-8E1346ECC4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A5F176F-24D2-4CDD-9026-678E583C4421}"/>
              </a:ext>
            </a:extLst>
          </p:cNvPr>
          <p:cNvSpPr>
            <a:spLocks noGrp="1"/>
          </p:cNvSpPr>
          <p:nvPr>
            <p:ph type="dt" sz="half" idx="10"/>
          </p:nvPr>
        </p:nvSpPr>
        <p:spPr/>
        <p:txBody>
          <a:bodyPr/>
          <a:lstStyle/>
          <a:p>
            <a:fld id="{B8734475-6070-4D27-9B4D-8CD2F52062E1}" type="datetimeFigureOut">
              <a:rPr lang="en-US" smtClean="0"/>
              <a:t>12/10/2020</a:t>
            </a:fld>
            <a:endParaRPr lang="en-US"/>
          </a:p>
        </p:txBody>
      </p:sp>
      <p:sp>
        <p:nvSpPr>
          <p:cNvPr id="6" name="Footer Placeholder 5">
            <a:extLst>
              <a:ext uri="{FF2B5EF4-FFF2-40B4-BE49-F238E27FC236}">
                <a16:creationId xmlns:a16="http://schemas.microsoft.com/office/drawing/2014/main" id="{0D18FE37-F91F-4D66-8F4A-BBC1B5DC3D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9DFFF8-1E7B-4107-A3DD-4DD9C3F3ABEC}"/>
              </a:ext>
            </a:extLst>
          </p:cNvPr>
          <p:cNvSpPr>
            <a:spLocks noGrp="1"/>
          </p:cNvSpPr>
          <p:nvPr>
            <p:ph type="sldNum" sz="quarter" idx="12"/>
          </p:nvPr>
        </p:nvSpPr>
        <p:spPr/>
        <p:txBody>
          <a:bodyPr/>
          <a:lstStyle/>
          <a:p>
            <a:fld id="{49F81D13-CFE2-4DB2-89F9-B0FF9295DA3F}" type="slidenum">
              <a:rPr lang="en-US" smtClean="0"/>
              <a:t>‹#›</a:t>
            </a:fld>
            <a:endParaRPr lang="en-US"/>
          </a:p>
        </p:txBody>
      </p:sp>
    </p:spTree>
    <p:extLst>
      <p:ext uri="{BB962C8B-B14F-4D97-AF65-F5344CB8AC3E}">
        <p14:creationId xmlns:p14="http://schemas.microsoft.com/office/powerpoint/2010/main" val="27404415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DDD14-E785-442A-AC82-E8E38F9F57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7E89995-9500-4D56-BCBD-405D8DCA7F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E855D83-4620-420D-A024-EABF71954F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531E00-B592-43A1-889B-A21DDD3B9371}"/>
              </a:ext>
            </a:extLst>
          </p:cNvPr>
          <p:cNvSpPr>
            <a:spLocks noGrp="1"/>
          </p:cNvSpPr>
          <p:nvPr>
            <p:ph type="dt" sz="half" idx="10"/>
          </p:nvPr>
        </p:nvSpPr>
        <p:spPr/>
        <p:txBody>
          <a:bodyPr/>
          <a:lstStyle/>
          <a:p>
            <a:fld id="{B8734475-6070-4D27-9B4D-8CD2F52062E1}" type="datetimeFigureOut">
              <a:rPr lang="en-US" smtClean="0"/>
              <a:t>12/10/2020</a:t>
            </a:fld>
            <a:endParaRPr lang="en-US"/>
          </a:p>
        </p:txBody>
      </p:sp>
      <p:sp>
        <p:nvSpPr>
          <p:cNvPr id="6" name="Footer Placeholder 5">
            <a:extLst>
              <a:ext uri="{FF2B5EF4-FFF2-40B4-BE49-F238E27FC236}">
                <a16:creationId xmlns:a16="http://schemas.microsoft.com/office/drawing/2014/main" id="{5F488913-9645-4AAC-91BD-0C2AF26C2C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51EDE1-173B-44AB-9C09-BB1D0E4D2EC3}"/>
              </a:ext>
            </a:extLst>
          </p:cNvPr>
          <p:cNvSpPr>
            <a:spLocks noGrp="1"/>
          </p:cNvSpPr>
          <p:nvPr>
            <p:ph type="sldNum" sz="quarter" idx="12"/>
          </p:nvPr>
        </p:nvSpPr>
        <p:spPr/>
        <p:txBody>
          <a:bodyPr/>
          <a:lstStyle/>
          <a:p>
            <a:fld id="{49F81D13-CFE2-4DB2-89F9-B0FF9295DA3F}" type="slidenum">
              <a:rPr lang="en-US" smtClean="0"/>
              <a:t>‹#›</a:t>
            </a:fld>
            <a:endParaRPr lang="en-US"/>
          </a:p>
        </p:txBody>
      </p:sp>
    </p:spTree>
    <p:extLst>
      <p:ext uri="{BB962C8B-B14F-4D97-AF65-F5344CB8AC3E}">
        <p14:creationId xmlns:p14="http://schemas.microsoft.com/office/powerpoint/2010/main" val="3112604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5A06D6-B2E2-438C-AE0B-F8DCF00ED1F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9BDCC67-D35F-4C45-9C8F-4094B312447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E80035-3AB8-4617-B5F8-D017B8003D8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734475-6070-4D27-9B4D-8CD2F52062E1}" type="datetimeFigureOut">
              <a:rPr lang="en-US" smtClean="0"/>
              <a:t>12/10/2020</a:t>
            </a:fld>
            <a:endParaRPr lang="en-US"/>
          </a:p>
        </p:txBody>
      </p:sp>
      <p:sp>
        <p:nvSpPr>
          <p:cNvPr id="5" name="Footer Placeholder 4">
            <a:extLst>
              <a:ext uri="{FF2B5EF4-FFF2-40B4-BE49-F238E27FC236}">
                <a16:creationId xmlns:a16="http://schemas.microsoft.com/office/drawing/2014/main" id="{B0C9778F-5C83-4147-8F66-A35EF0AB554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164370C-EA2A-427C-A241-89E3E44AD4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F81D13-CFE2-4DB2-89F9-B0FF9295DA3F}" type="slidenum">
              <a:rPr lang="en-US" smtClean="0"/>
              <a:t>‹#›</a:t>
            </a:fld>
            <a:endParaRPr lang="en-US"/>
          </a:p>
        </p:txBody>
      </p:sp>
    </p:spTree>
    <p:extLst>
      <p:ext uri="{BB962C8B-B14F-4D97-AF65-F5344CB8AC3E}">
        <p14:creationId xmlns:p14="http://schemas.microsoft.com/office/powerpoint/2010/main" val="31487099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pjreddie.com/darknet/yolo/" TargetMode="External"/><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hyperlink" Target="https://towardsdatascience.com/yolo-v3-object-detection-53fb7d3bfe6b" TargetMode="External"/><Relationship Id="rId5" Type="http://schemas.openxmlformats.org/officeDocument/2006/relationships/hyperlink" Target="https://ieeexplore.ieee.org/document/9074315" TargetMode="External"/><Relationship Id="rId4" Type="http://schemas.openxmlformats.org/officeDocument/2006/relationships/hyperlink" Target="https://paperswithcode.com/method/yolov3"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slideLayout" Target="../slideLayouts/slideLayout3.xml"/><Relationship Id="rId4" Type="http://schemas.openxmlformats.org/officeDocument/2006/relationships/image" Target="../media/image34.png"/></Relationships>
</file>

<file path=ppt/slides/_rels/slide25.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35.jpg"/><Relationship Id="rId1" Type="http://schemas.openxmlformats.org/officeDocument/2006/relationships/slideLayout" Target="../slideLayouts/slideLayout2.xml"/><Relationship Id="rId4" Type="http://schemas.openxmlformats.org/officeDocument/2006/relationships/image" Target="../media/image37.jpg"/></Relationships>
</file>

<file path=ppt/slides/_rels/slide26.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image" Target="../media/image38.jpg"/><Relationship Id="rId1" Type="http://schemas.openxmlformats.org/officeDocument/2006/relationships/slideLayout" Target="../slideLayouts/slideLayout2.xml"/><Relationship Id="rId4" Type="http://schemas.openxmlformats.org/officeDocument/2006/relationships/image" Target="../media/image40.jpg"/></Relationships>
</file>

<file path=ppt/slides/_rels/slide27.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hyperlink" Target="http://159.122.181.44:32073/" TargetMode="External"/><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jpeg"/></Relationships>
</file>

<file path=ppt/slides/_rels/slide2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image" Target="../media/image47.gif"/><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5"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F168DFF0-5C01-4172-942C-C97770B32B69}"/>
              </a:ext>
            </a:extLst>
          </p:cNvPr>
          <p:cNvPicPr>
            <a:picLocks noGrp="1" noChangeAspect="1"/>
          </p:cNvPicPr>
          <p:nvPr>
            <p:ph idx="1"/>
          </p:nvPr>
        </p:nvPicPr>
        <p:blipFill rotWithShape="1">
          <a:blip r:embed="rId2">
            <a:alphaModFix amt="50000"/>
            <a:extLst>
              <a:ext uri="{28A0092B-C50C-407E-A947-70E740481C1C}">
                <a14:useLocalDpi xmlns:a14="http://schemas.microsoft.com/office/drawing/2010/main" val="0"/>
              </a:ext>
            </a:extLst>
          </a:blip>
          <a:srcRect t="2218" b="1628"/>
          <a:stretch/>
        </p:blipFill>
        <p:spPr>
          <a:xfrm>
            <a:off x="20" y="7952"/>
            <a:ext cx="12191980" cy="6857999"/>
          </a:xfrm>
          <a:prstGeom prst="rect">
            <a:avLst/>
          </a:prstGeom>
        </p:spPr>
      </p:pic>
      <p:sp>
        <p:nvSpPr>
          <p:cNvPr id="2" name="Title 1">
            <a:extLst>
              <a:ext uri="{FF2B5EF4-FFF2-40B4-BE49-F238E27FC236}">
                <a16:creationId xmlns:a16="http://schemas.microsoft.com/office/drawing/2014/main" id="{9FD221D1-CBD2-4CB4-80B9-04A1480F46F0}"/>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b="1" dirty="0">
                <a:solidFill>
                  <a:srgbClr val="FFFFFF"/>
                </a:solidFill>
              </a:rPr>
              <a:t>Exploring Object Detection</a:t>
            </a:r>
            <a:br>
              <a:rPr lang="en-US" sz="6000" b="1" dirty="0">
                <a:solidFill>
                  <a:srgbClr val="FFFFFF"/>
                </a:solidFill>
              </a:rPr>
            </a:br>
            <a:r>
              <a:rPr lang="en-US" sz="6000" b="1" dirty="0">
                <a:solidFill>
                  <a:srgbClr val="FFFFFF"/>
                </a:solidFill>
              </a:rPr>
              <a:t>&amp;</a:t>
            </a:r>
            <a:br>
              <a:rPr lang="en-US" sz="6000" b="1" dirty="0">
                <a:solidFill>
                  <a:srgbClr val="FFFFFF"/>
                </a:solidFill>
              </a:rPr>
            </a:br>
            <a:r>
              <a:rPr lang="en-US" sz="6000" b="1" dirty="0">
                <a:solidFill>
                  <a:srgbClr val="FFFFFF"/>
                </a:solidFill>
              </a:rPr>
              <a:t>its Applications</a:t>
            </a:r>
          </a:p>
        </p:txBody>
      </p:sp>
      <p:sp>
        <p:nvSpPr>
          <p:cNvPr id="5" name="Rectangle 4">
            <a:extLst>
              <a:ext uri="{FF2B5EF4-FFF2-40B4-BE49-F238E27FC236}">
                <a16:creationId xmlns:a16="http://schemas.microsoft.com/office/drawing/2014/main" id="{5391F3D7-6D0E-4FB5-997B-C3FEF721FEFB}"/>
              </a:ext>
            </a:extLst>
          </p:cNvPr>
          <p:cNvSpPr/>
          <p:nvPr/>
        </p:nvSpPr>
        <p:spPr>
          <a:xfrm>
            <a:off x="7882978" y="5766762"/>
            <a:ext cx="1459438" cy="369332"/>
          </a:xfrm>
          <a:prstGeom prst="rect">
            <a:avLst/>
          </a:prstGeom>
        </p:spPr>
        <p:txBody>
          <a:bodyPr wrap="none">
            <a:spAutoFit/>
          </a:bodyPr>
          <a:lstStyle/>
          <a:p>
            <a:r>
              <a:rPr lang="en-US" b="1" dirty="0"/>
              <a:t>Ishan Khanka</a:t>
            </a:r>
          </a:p>
        </p:txBody>
      </p:sp>
      <p:sp>
        <p:nvSpPr>
          <p:cNvPr id="12" name="TextBox 11">
            <a:extLst>
              <a:ext uri="{FF2B5EF4-FFF2-40B4-BE49-F238E27FC236}">
                <a16:creationId xmlns:a16="http://schemas.microsoft.com/office/drawing/2014/main" id="{291A4F80-1118-4E16-BF63-568318D9BF45}"/>
              </a:ext>
            </a:extLst>
          </p:cNvPr>
          <p:cNvSpPr txBox="1"/>
          <p:nvPr/>
        </p:nvSpPr>
        <p:spPr>
          <a:xfrm>
            <a:off x="9966120" y="5766762"/>
            <a:ext cx="2628551" cy="369332"/>
          </a:xfrm>
          <a:prstGeom prst="rect">
            <a:avLst/>
          </a:prstGeom>
          <a:noFill/>
        </p:spPr>
        <p:txBody>
          <a:bodyPr wrap="square" rtlCol="0">
            <a:spAutoFit/>
          </a:bodyPr>
          <a:lstStyle/>
          <a:p>
            <a:r>
              <a:rPr lang="en-US" b="1" dirty="0"/>
              <a:t>Avantika Singh</a:t>
            </a:r>
          </a:p>
        </p:txBody>
      </p:sp>
    </p:spTree>
    <p:extLst>
      <p:ext uri="{BB962C8B-B14F-4D97-AF65-F5344CB8AC3E}">
        <p14:creationId xmlns:p14="http://schemas.microsoft.com/office/powerpoint/2010/main" val="1389030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2" name="Rectangle 45">
            <a:extLst>
              <a:ext uri="{FF2B5EF4-FFF2-40B4-BE49-F238E27FC236}">
                <a16:creationId xmlns:a16="http://schemas.microsoft.com/office/drawing/2014/main" id="{0205D939-00C4-4F2E-9797-3170DD040D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E4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47">
            <a:extLst>
              <a:ext uri="{FF2B5EF4-FFF2-40B4-BE49-F238E27FC236}">
                <a16:creationId xmlns:a16="http://schemas.microsoft.com/office/drawing/2014/main" id="{38EE4E44-1403-472B-8C01-D354CB8F5A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56866" y="480060"/>
            <a:ext cx="545812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49">
            <a:extLst>
              <a:ext uri="{FF2B5EF4-FFF2-40B4-BE49-F238E27FC236}">
                <a16:creationId xmlns:a16="http://schemas.microsoft.com/office/drawing/2014/main" id="{583CCE40-4C5F-42D3-86D9-7892AD1E9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5458121"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9725A3D-D8ED-47C1-B3F7-917B0E58BECD}"/>
              </a:ext>
            </a:extLst>
          </p:cNvPr>
          <p:cNvSpPr txBox="1"/>
          <p:nvPr/>
        </p:nvSpPr>
        <p:spPr>
          <a:xfrm>
            <a:off x="3857625" y="704850"/>
            <a:ext cx="1247775" cy="369332"/>
          </a:xfrm>
          <a:prstGeom prst="rect">
            <a:avLst/>
          </a:prstGeom>
          <a:noFill/>
        </p:spPr>
        <p:txBody>
          <a:bodyPr wrap="square" rtlCol="0">
            <a:spAutoFit/>
          </a:bodyPr>
          <a:lstStyle/>
          <a:p>
            <a:r>
              <a:rPr lang="en-US" dirty="0"/>
              <a:t>Tiny Yolov3</a:t>
            </a:r>
          </a:p>
        </p:txBody>
      </p:sp>
      <p:pic>
        <p:nvPicPr>
          <p:cNvPr id="4" name="Picture 3">
            <a:extLst>
              <a:ext uri="{FF2B5EF4-FFF2-40B4-BE49-F238E27FC236}">
                <a16:creationId xmlns:a16="http://schemas.microsoft.com/office/drawing/2014/main" id="{03D10788-3562-430B-82A6-78155D612AC2}"/>
              </a:ext>
            </a:extLst>
          </p:cNvPr>
          <p:cNvPicPr>
            <a:picLocks noChangeAspect="1"/>
          </p:cNvPicPr>
          <p:nvPr/>
        </p:nvPicPr>
        <p:blipFill>
          <a:blip r:embed="rId2"/>
          <a:stretch>
            <a:fillRect/>
          </a:stretch>
        </p:blipFill>
        <p:spPr>
          <a:xfrm>
            <a:off x="562736" y="480059"/>
            <a:ext cx="5302843" cy="5897880"/>
          </a:xfrm>
          <a:prstGeom prst="rect">
            <a:avLst/>
          </a:prstGeom>
        </p:spPr>
      </p:pic>
      <p:sp>
        <p:nvSpPr>
          <p:cNvPr id="9" name="Title 1">
            <a:extLst>
              <a:ext uri="{FF2B5EF4-FFF2-40B4-BE49-F238E27FC236}">
                <a16:creationId xmlns:a16="http://schemas.microsoft.com/office/drawing/2014/main" id="{8260F1B4-3A7B-4CE0-8AE5-60AA31E933B3}"/>
              </a:ext>
            </a:extLst>
          </p:cNvPr>
          <p:cNvSpPr>
            <a:spLocks noGrp="1"/>
          </p:cNvSpPr>
          <p:nvPr>
            <p:ph type="title"/>
          </p:nvPr>
        </p:nvSpPr>
        <p:spPr>
          <a:xfrm>
            <a:off x="6465266" y="411401"/>
            <a:ext cx="5266155" cy="941150"/>
          </a:xfrm>
        </p:spPr>
        <p:txBody>
          <a:bodyPr>
            <a:normAutofit/>
          </a:bodyPr>
          <a:lstStyle/>
          <a:p>
            <a:r>
              <a:rPr lang="en-US" dirty="0"/>
              <a:t>References</a:t>
            </a:r>
          </a:p>
        </p:txBody>
      </p:sp>
      <p:sp>
        <p:nvSpPr>
          <p:cNvPr id="11" name="Content Placeholder 9">
            <a:extLst>
              <a:ext uri="{FF2B5EF4-FFF2-40B4-BE49-F238E27FC236}">
                <a16:creationId xmlns:a16="http://schemas.microsoft.com/office/drawing/2014/main" id="{071B284A-BEDD-4F10-98D8-D6E141AB95B6}"/>
              </a:ext>
            </a:extLst>
          </p:cNvPr>
          <p:cNvSpPr txBox="1">
            <a:spLocks/>
          </p:cNvSpPr>
          <p:nvPr/>
        </p:nvSpPr>
        <p:spPr>
          <a:xfrm>
            <a:off x="6428313" y="1421210"/>
            <a:ext cx="5077887" cy="2655490"/>
          </a:xfrm>
          <a:prstGeom prst="rect">
            <a:avLst/>
          </a:prstGeom>
        </p:spPr>
        <p:style>
          <a:lnRef idx="2">
            <a:schemeClr val="dk1"/>
          </a:lnRef>
          <a:fillRef idx="1">
            <a:schemeClr val="lt1"/>
          </a:fillRef>
          <a:effectRef idx="0">
            <a:schemeClr val="dk1"/>
          </a:effectRef>
          <a:fontRef idx="minor">
            <a:schemeClr val="dk1"/>
          </a:fontRef>
        </p:style>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r>
              <a:rPr lang="en-US" sz="1900" dirty="0"/>
              <a:t>Yolo v3 : </a:t>
            </a:r>
            <a:br>
              <a:rPr lang="en-US" sz="1900" dirty="0"/>
            </a:br>
            <a:r>
              <a:rPr lang="en-US" sz="1900" dirty="0">
                <a:hlinkClick r:id="rId3"/>
              </a:rPr>
              <a:t>https://pjreddie.com/darknet/yolo/</a:t>
            </a:r>
            <a:endParaRPr lang="en-US" sz="1900" dirty="0"/>
          </a:p>
          <a:p>
            <a:r>
              <a:rPr lang="en-US" sz="1900" dirty="0"/>
              <a:t>Papers With Code:</a:t>
            </a:r>
            <a:br>
              <a:rPr lang="en-US" sz="1900" dirty="0"/>
            </a:br>
            <a:r>
              <a:rPr lang="en-US" sz="1900" dirty="0">
                <a:hlinkClick r:id="rId4"/>
              </a:rPr>
              <a:t>https://paperswithcode.com/method/yolov3</a:t>
            </a:r>
            <a:endParaRPr lang="en-US" sz="1900" dirty="0"/>
          </a:p>
          <a:p>
            <a:r>
              <a:rPr lang="en-US" sz="1900" dirty="0"/>
              <a:t>YOLO v3-Tiny: Object Detection and Recognition using one stage improved model</a:t>
            </a:r>
            <a:br>
              <a:rPr lang="en-US" sz="1900" dirty="0"/>
            </a:br>
            <a:r>
              <a:rPr lang="en-US" sz="1900" dirty="0">
                <a:hlinkClick r:id="rId5"/>
              </a:rPr>
              <a:t>https://ieeexplore.ieee.org/document/9074315</a:t>
            </a:r>
            <a:endParaRPr lang="en-US" sz="1900" dirty="0"/>
          </a:p>
          <a:p>
            <a:r>
              <a:rPr lang="en-US" sz="1900" dirty="0"/>
              <a:t>Towards </a:t>
            </a:r>
            <a:r>
              <a:rPr lang="en-US" sz="1900" dirty="0" err="1"/>
              <a:t>DataScience</a:t>
            </a:r>
            <a:br>
              <a:rPr lang="en-US" sz="1900" dirty="0"/>
            </a:br>
            <a:r>
              <a:rPr lang="en-US" sz="1900" dirty="0">
                <a:hlinkClick r:id="rId6"/>
              </a:rPr>
              <a:t>https://towardsdatascience.com/yolo-v3-object-detection-53fb7d3bfe6b</a:t>
            </a:r>
            <a:endParaRPr lang="en-US" sz="1900" dirty="0"/>
          </a:p>
          <a:p>
            <a:endParaRPr lang="en-US" sz="1900" dirty="0"/>
          </a:p>
          <a:p>
            <a:endParaRPr lang="en-US" sz="1900" dirty="0"/>
          </a:p>
          <a:p>
            <a:endParaRPr lang="en-US" sz="1900" dirty="0"/>
          </a:p>
        </p:txBody>
      </p:sp>
    </p:spTree>
    <p:extLst>
      <p:ext uri="{BB962C8B-B14F-4D97-AF65-F5344CB8AC3E}">
        <p14:creationId xmlns:p14="http://schemas.microsoft.com/office/powerpoint/2010/main" val="12103288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D2937B-6748-4046-A1B3-10DC8FE00CA6}"/>
              </a:ext>
            </a:extLst>
          </p:cNvPr>
          <p:cNvSpPr>
            <a:spLocks noGrp="1"/>
          </p:cNvSpPr>
          <p:nvPr>
            <p:ph idx="1"/>
          </p:nvPr>
        </p:nvSpPr>
        <p:spPr>
          <a:xfrm>
            <a:off x="615696" y="836317"/>
            <a:ext cx="5102351" cy="2173583"/>
          </a:xfrm>
        </p:spPr>
        <p:style>
          <a:lnRef idx="2">
            <a:schemeClr val="dk1"/>
          </a:lnRef>
          <a:fillRef idx="1">
            <a:schemeClr val="lt1"/>
          </a:fillRef>
          <a:effectRef idx="0">
            <a:schemeClr val="dk1"/>
          </a:effectRef>
          <a:fontRef idx="minor">
            <a:schemeClr val="dk1"/>
          </a:fontRef>
        </p:style>
        <p:txBody>
          <a:bodyPr>
            <a:normAutofit/>
          </a:bodyPr>
          <a:lstStyle/>
          <a:p>
            <a:pPr marL="0" indent="0">
              <a:buNone/>
            </a:pPr>
            <a:r>
              <a:rPr lang="en-US" sz="1400" b="1" dirty="0"/>
              <a:t>Yolo v3 Network Architecture:</a:t>
            </a:r>
          </a:p>
          <a:p>
            <a:pPr algn="just"/>
            <a:r>
              <a:rPr lang="en-US" sz="1400" dirty="0"/>
              <a:t>YOLO (“You Only Look Once”) is an effective real-time object recognition algorithm, first described in the seminal 2015 paper by Joseph Redmon. </a:t>
            </a:r>
          </a:p>
          <a:p>
            <a:pPr algn="just"/>
            <a:r>
              <a:rPr lang="en-US" sz="1400" dirty="0"/>
              <a:t>YOLO v3 uses a variant of Darknet, which originally has 53-layer network trained on </a:t>
            </a:r>
            <a:r>
              <a:rPr lang="en-US" sz="1400" dirty="0" err="1"/>
              <a:t>Imagenet</a:t>
            </a:r>
            <a:r>
              <a:rPr lang="en-US" sz="1400" dirty="0"/>
              <a:t>. For the task of detection, 53 more layers are stacked onto it, giving us a 106 layer fully convolutional underlying architecture for YOLO v3. </a:t>
            </a:r>
          </a:p>
          <a:p>
            <a:endParaRPr lang="en-US" sz="1400" dirty="0"/>
          </a:p>
        </p:txBody>
      </p:sp>
      <p:sp>
        <p:nvSpPr>
          <p:cNvPr id="22" name="Rectangle 21">
            <a:extLst>
              <a:ext uri="{FF2B5EF4-FFF2-40B4-BE49-F238E27FC236}">
                <a16:creationId xmlns:a16="http://schemas.microsoft.com/office/drawing/2014/main" id="{C95B82D5-A8BB-45BF-BED8-C7B206892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30112" y="0"/>
            <a:ext cx="5961888" cy="6858000"/>
          </a:xfrm>
          <a:prstGeom prst="rect">
            <a:avLst/>
          </a:prstGeom>
          <a:solidFill>
            <a:srgbClr val="3D4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9">
            <a:extLst>
              <a:ext uri="{FF2B5EF4-FFF2-40B4-BE49-F238E27FC236}">
                <a16:creationId xmlns:a16="http://schemas.microsoft.com/office/drawing/2014/main" id="{296C61EC-FBF4-4216-BE67-6C864D30A0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484633"/>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9">
            <a:extLst>
              <a:ext uri="{FF2B5EF4-FFF2-40B4-BE49-F238E27FC236}">
                <a16:creationId xmlns:a16="http://schemas.microsoft.com/office/drawing/2014/main" id="{39D6C490-0229-4573-9696-B73E5B3A9C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3511296"/>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A9A02672-332D-4D40-9F59-06A0237C5866}"/>
              </a:ext>
            </a:extLst>
          </p:cNvPr>
          <p:cNvPicPr>
            <a:picLocks noChangeAspect="1"/>
          </p:cNvPicPr>
          <p:nvPr/>
        </p:nvPicPr>
        <p:blipFill rotWithShape="1">
          <a:blip r:embed="rId2"/>
          <a:srcRect t="8047" b="2140"/>
          <a:stretch/>
        </p:blipFill>
        <p:spPr>
          <a:xfrm>
            <a:off x="6729983" y="4219548"/>
            <a:ext cx="4846321" cy="992952"/>
          </a:xfrm>
          <a:prstGeom prst="rect">
            <a:avLst/>
          </a:prstGeom>
        </p:spPr>
      </p:pic>
      <p:sp>
        <p:nvSpPr>
          <p:cNvPr id="11" name="Content Placeholder 2">
            <a:extLst>
              <a:ext uri="{FF2B5EF4-FFF2-40B4-BE49-F238E27FC236}">
                <a16:creationId xmlns:a16="http://schemas.microsoft.com/office/drawing/2014/main" id="{5A0EA598-FC46-4FDD-A020-9FAAC0093878}"/>
              </a:ext>
            </a:extLst>
          </p:cNvPr>
          <p:cNvSpPr txBox="1">
            <a:spLocks/>
          </p:cNvSpPr>
          <p:nvPr/>
        </p:nvSpPr>
        <p:spPr>
          <a:xfrm>
            <a:off x="615696" y="3287238"/>
            <a:ext cx="5102351" cy="2173583"/>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b="1" dirty="0"/>
              <a:t>Feature Extraction and Detection:</a:t>
            </a:r>
          </a:p>
          <a:p>
            <a:r>
              <a:rPr lang="en-US" sz="1400" dirty="0"/>
              <a:t>The whole system can be divided into two major components: Feature Extractor and Detector; both are multi-scale. </a:t>
            </a:r>
          </a:p>
          <a:p>
            <a:r>
              <a:rPr lang="en-US" sz="1400" dirty="0"/>
              <a:t>When a new image comes in, it goes through the feature extractor first so that we can obtain feature embeddings at three (or more) different scales.</a:t>
            </a:r>
          </a:p>
          <a:p>
            <a:r>
              <a:rPr lang="en-US" sz="1400" dirty="0"/>
              <a:t> Then, these features are feed into three (or more) branches of the detector to get bounding boxes and class information.</a:t>
            </a:r>
          </a:p>
          <a:p>
            <a:endParaRPr lang="en-US" sz="1400" dirty="0"/>
          </a:p>
        </p:txBody>
      </p:sp>
      <p:pic>
        <p:nvPicPr>
          <p:cNvPr id="12" name="Picture 11" descr="Diagram&#10;&#10;Description automatically generated">
            <a:extLst>
              <a:ext uri="{FF2B5EF4-FFF2-40B4-BE49-F238E27FC236}">
                <a16:creationId xmlns:a16="http://schemas.microsoft.com/office/drawing/2014/main" id="{32639D48-CCE8-4D8A-9574-FC1DCA60F2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87896" y="509774"/>
            <a:ext cx="4788408" cy="2692918"/>
          </a:xfrm>
          <a:prstGeom prst="rect">
            <a:avLst/>
          </a:prstGeom>
        </p:spPr>
      </p:pic>
    </p:spTree>
    <p:extLst>
      <p:ext uri="{BB962C8B-B14F-4D97-AF65-F5344CB8AC3E}">
        <p14:creationId xmlns:p14="http://schemas.microsoft.com/office/powerpoint/2010/main" val="26280490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C95B82D5-A8BB-45BF-BED8-C7B206892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30112" y="0"/>
            <a:ext cx="5961888" cy="6858000"/>
          </a:xfrm>
          <a:prstGeom prst="rect">
            <a:avLst/>
          </a:prstGeom>
          <a:solidFill>
            <a:srgbClr val="3D4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9">
            <a:extLst>
              <a:ext uri="{FF2B5EF4-FFF2-40B4-BE49-F238E27FC236}">
                <a16:creationId xmlns:a16="http://schemas.microsoft.com/office/drawing/2014/main" id="{296C61EC-FBF4-4216-BE67-6C864D30A0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484633"/>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9">
            <a:extLst>
              <a:ext uri="{FF2B5EF4-FFF2-40B4-BE49-F238E27FC236}">
                <a16:creationId xmlns:a16="http://schemas.microsoft.com/office/drawing/2014/main" id="{39D6C490-0229-4573-9696-B73E5B3A9C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3511296"/>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E5ACA41A-27AA-42C6-A7F5-5BA3C13931F2}"/>
              </a:ext>
            </a:extLst>
          </p:cNvPr>
          <p:cNvPicPr>
            <a:picLocks noChangeAspect="1"/>
          </p:cNvPicPr>
          <p:nvPr/>
        </p:nvPicPr>
        <p:blipFill rotWithShape="1">
          <a:blip r:embed="rId2"/>
          <a:srcRect l="1003" r="1891" b="-1"/>
          <a:stretch/>
        </p:blipFill>
        <p:spPr>
          <a:xfrm>
            <a:off x="6766560" y="722376"/>
            <a:ext cx="4809744" cy="5413248"/>
          </a:xfrm>
          <a:prstGeom prst="rect">
            <a:avLst/>
          </a:prstGeom>
          <a:effectLst/>
        </p:spPr>
      </p:pic>
      <p:sp>
        <p:nvSpPr>
          <p:cNvPr id="11" name="Content Placeholder 2">
            <a:extLst>
              <a:ext uri="{FF2B5EF4-FFF2-40B4-BE49-F238E27FC236}">
                <a16:creationId xmlns:a16="http://schemas.microsoft.com/office/drawing/2014/main" id="{83931219-9DF9-45FC-9B50-65ADE43C19FA}"/>
              </a:ext>
            </a:extLst>
          </p:cNvPr>
          <p:cNvSpPr txBox="1">
            <a:spLocks/>
          </p:cNvSpPr>
          <p:nvPr/>
        </p:nvSpPr>
        <p:spPr>
          <a:xfrm>
            <a:off x="648931" y="1954636"/>
            <a:ext cx="5113114" cy="4269184"/>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1400" dirty="0"/>
              <a:t>The most salient feature of v3 is that it </a:t>
            </a:r>
            <a:r>
              <a:rPr lang="en-US" sz="1400" b="1" dirty="0"/>
              <a:t>makes detections at three different scales.  </a:t>
            </a:r>
          </a:p>
          <a:p>
            <a:pPr algn="just"/>
            <a:r>
              <a:rPr lang="en-US" sz="1400" dirty="0"/>
              <a:t>The </a:t>
            </a:r>
            <a:r>
              <a:rPr lang="en-US" sz="1400" b="1" dirty="0"/>
              <a:t>stride of the network</a:t>
            </a:r>
            <a:r>
              <a:rPr lang="en-US" sz="1400" dirty="0"/>
              <a:t>, or a layer is defined as the ratio by which it down samples the input . </a:t>
            </a:r>
          </a:p>
          <a:p>
            <a:pPr algn="just"/>
            <a:r>
              <a:rPr lang="en-US" sz="1400" dirty="0"/>
              <a:t>YOLO v3 makes prediction at three scales by down sampling the dimensions of the input image by 32, 16 and 8 respectively.</a:t>
            </a:r>
          </a:p>
          <a:p>
            <a:pPr algn="just"/>
            <a:r>
              <a:rPr lang="en-US" sz="1400" dirty="0"/>
              <a:t>The first detection is made by the 82nd layer. Then, the second detection is made by the 94th layer and the final at the 106th layer.</a:t>
            </a:r>
          </a:p>
          <a:p>
            <a:pPr algn="just"/>
            <a:r>
              <a:rPr lang="en-US" sz="1400" dirty="0"/>
              <a:t>In YOLO v3, the detection is done by applying 1 x 1 detection kernels on feature maps of three different sizes at three different places in the network.</a:t>
            </a:r>
          </a:p>
          <a:p>
            <a:pPr algn="just"/>
            <a:r>
              <a:rPr lang="en-US" sz="1400" dirty="0"/>
              <a:t>The shape of the detection kernel is </a:t>
            </a:r>
            <a:r>
              <a:rPr lang="en-US" sz="1400" b="1" dirty="0"/>
              <a:t>1 x 1 x (B x (5 + C) ). </a:t>
            </a:r>
          </a:p>
          <a:p>
            <a:pPr algn="just"/>
            <a:r>
              <a:rPr lang="en-US" sz="1400" dirty="0"/>
              <a:t>Here B is the number of bounding boxes a cell on the feature map can predict, “5” is for the 4 bounding box attributes and one object confidence, and C is the number of classes.</a:t>
            </a:r>
          </a:p>
          <a:p>
            <a:pPr algn="just"/>
            <a:r>
              <a:rPr lang="en-US" sz="1400" dirty="0"/>
              <a:t>In YOLO v3 trained on COCO, B = 3 and C = 80, so the kernel size is 1 x 1 x 255. </a:t>
            </a:r>
          </a:p>
          <a:p>
            <a:endParaRPr lang="en-US" sz="1400" dirty="0"/>
          </a:p>
          <a:p>
            <a:endParaRPr lang="en-US" sz="1400" dirty="0"/>
          </a:p>
        </p:txBody>
      </p:sp>
      <p:sp>
        <p:nvSpPr>
          <p:cNvPr id="12" name="Title 1">
            <a:extLst>
              <a:ext uri="{FF2B5EF4-FFF2-40B4-BE49-F238E27FC236}">
                <a16:creationId xmlns:a16="http://schemas.microsoft.com/office/drawing/2014/main" id="{724F9565-CCE5-4F54-AB2D-58BD7B9B1BCE}"/>
              </a:ext>
            </a:extLst>
          </p:cNvPr>
          <p:cNvSpPr>
            <a:spLocks noGrp="1"/>
          </p:cNvSpPr>
          <p:nvPr>
            <p:ph type="title"/>
          </p:nvPr>
        </p:nvSpPr>
        <p:spPr>
          <a:xfrm>
            <a:off x="655888" y="629266"/>
            <a:ext cx="5113114" cy="1325369"/>
          </a:xfrm>
        </p:spPr>
        <p:txBody>
          <a:bodyPr>
            <a:normAutofit/>
          </a:bodyPr>
          <a:lstStyle/>
          <a:p>
            <a:pPr algn="ctr"/>
            <a:r>
              <a:rPr lang="en-US" sz="4000" b="1" dirty="0"/>
              <a:t>Detection at three scales</a:t>
            </a:r>
          </a:p>
        </p:txBody>
      </p:sp>
    </p:spTree>
    <p:extLst>
      <p:ext uri="{BB962C8B-B14F-4D97-AF65-F5344CB8AC3E}">
        <p14:creationId xmlns:p14="http://schemas.microsoft.com/office/powerpoint/2010/main" val="40715556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D2937B-6748-4046-A1B3-10DC8FE00CA6}"/>
              </a:ext>
            </a:extLst>
          </p:cNvPr>
          <p:cNvSpPr>
            <a:spLocks noGrp="1"/>
          </p:cNvSpPr>
          <p:nvPr>
            <p:ph idx="1"/>
          </p:nvPr>
        </p:nvSpPr>
        <p:spPr>
          <a:xfrm>
            <a:off x="615696" y="1160394"/>
            <a:ext cx="5102351" cy="4856947"/>
          </a:xfrm>
        </p:spPr>
        <p:style>
          <a:lnRef idx="2">
            <a:schemeClr val="dk1">
              <a:shade val="50000"/>
            </a:schemeClr>
          </a:lnRef>
          <a:fillRef idx="1">
            <a:schemeClr val="dk1"/>
          </a:fillRef>
          <a:effectRef idx="0">
            <a:schemeClr val="dk1"/>
          </a:effectRef>
          <a:fontRef idx="minor">
            <a:schemeClr val="lt1"/>
          </a:fontRef>
        </p:style>
        <p:txBody>
          <a:bodyPr>
            <a:normAutofit/>
          </a:bodyPr>
          <a:lstStyle/>
          <a:p>
            <a:endParaRPr lang="en-US" sz="1400" dirty="0"/>
          </a:p>
          <a:p>
            <a:pPr marL="0" indent="0" fontAlgn="base">
              <a:buNone/>
            </a:pPr>
            <a:r>
              <a:rPr lang="en-US" sz="1500" b="1" dirty="0"/>
              <a:t>Bounding Boxes: </a:t>
            </a:r>
            <a:r>
              <a:rPr lang="en-US" sz="1500" dirty="0"/>
              <a:t>Each bounding box can be described using four parameters:</a:t>
            </a:r>
          </a:p>
          <a:p>
            <a:pPr fontAlgn="base"/>
            <a:r>
              <a:rPr lang="en-US" sz="1500" dirty="0"/>
              <a:t>center of a bounding box (</a:t>
            </a:r>
            <a:r>
              <a:rPr lang="en-US" sz="1500" b="1" dirty="0" err="1"/>
              <a:t>bxby</a:t>
            </a:r>
            <a:r>
              <a:rPr lang="en-US" sz="1500" dirty="0"/>
              <a:t>)</a:t>
            </a:r>
          </a:p>
          <a:p>
            <a:pPr fontAlgn="base"/>
            <a:r>
              <a:rPr lang="en-US" sz="1500" dirty="0"/>
              <a:t>width (</a:t>
            </a:r>
            <a:r>
              <a:rPr lang="en-US" sz="1500" b="1" dirty="0" err="1"/>
              <a:t>bw</a:t>
            </a:r>
            <a:r>
              <a:rPr lang="en-US" sz="1500" dirty="0"/>
              <a:t>)</a:t>
            </a:r>
          </a:p>
          <a:p>
            <a:pPr fontAlgn="base"/>
            <a:r>
              <a:rPr lang="en-US" sz="1500" dirty="0"/>
              <a:t>height (</a:t>
            </a:r>
            <a:r>
              <a:rPr lang="en-US" sz="1500" b="1" dirty="0" err="1"/>
              <a:t>bh</a:t>
            </a:r>
            <a:r>
              <a:rPr lang="en-US" sz="1500" dirty="0"/>
              <a:t>)</a:t>
            </a:r>
          </a:p>
          <a:p>
            <a:pPr fontAlgn="base"/>
            <a:r>
              <a:rPr lang="en-US" sz="1500" dirty="0"/>
              <a:t>value </a:t>
            </a:r>
            <a:r>
              <a:rPr lang="en-US" sz="1500" b="1" dirty="0"/>
              <a:t>c </a:t>
            </a:r>
            <a:r>
              <a:rPr lang="en-US" sz="1500" dirty="0"/>
              <a:t>is corresponding to a class of an object (such as: car, traffic lights, etc.).</a:t>
            </a:r>
          </a:p>
          <a:p>
            <a:r>
              <a:rPr lang="en-US" sz="1500" dirty="0"/>
              <a:t>We have to predict the pc value, which is the probability that there is an object in the bounding box.</a:t>
            </a:r>
          </a:p>
          <a:p>
            <a:endParaRPr lang="en-US" sz="1400" dirty="0"/>
          </a:p>
          <a:p>
            <a:r>
              <a:rPr lang="en-US" sz="1400" dirty="0"/>
              <a:t>We take an image and split it into an </a:t>
            </a:r>
            <a:r>
              <a:rPr lang="en-US" sz="1400" dirty="0" err="1"/>
              <a:t>SxS</a:t>
            </a:r>
            <a:r>
              <a:rPr lang="en-US" sz="1400" dirty="0"/>
              <a:t> grid, within each of the grid we take m bounding boxes. For each of the bounding box, the network outputs a class probability and offset values for the bounding box. The bounding boxes having the class probability above a threshold value is selected and used to locate the object within the image.</a:t>
            </a:r>
          </a:p>
          <a:p>
            <a:endParaRPr lang="en-US" sz="1400" dirty="0"/>
          </a:p>
        </p:txBody>
      </p:sp>
      <p:sp>
        <p:nvSpPr>
          <p:cNvPr id="22" name="Rectangle 21">
            <a:extLst>
              <a:ext uri="{FF2B5EF4-FFF2-40B4-BE49-F238E27FC236}">
                <a16:creationId xmlns:a16="http://schemas.microsoft.com/office/drawing/2014/main" id="{C95B82D5-A8BB-45BF-BED8-C7B206892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30112" y="0"/>
            <a:ext cx="5961888" cy="6858000"/>
          </a:xfrm>
          <a:prstGeom prst="rect">
            <a:avLst/>
          </a:prstGeom>
          <a:solidFill>
            <a:srgbClr val="3D4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9">
            <a:extLst>
              <a:ext uri="{FF2B5EF4-FFF2-40B4-BE49-F238E27FC236}">
                <a16:creationId xmlns:a16="http://schemas.microsoft.com/office/drawing/2014/main" id="{296C61EC-FBF4-4216-BE67-6C864D30A0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484633"/>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9">
            <a:extLst>
              <a:ext uri="{FF2B5EF4-FFF2-40B4-BE49-F238E27FC236}">
                <a16:creationId xmlns:a16="http://schemas.microsoft.com/office/drawing/2014/main" id="{39D6C490-0229-4573-9696-B73E5B3A9C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3511296"/>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Graphical user interface&#10;&#10;Description automatically generated">
            <a:extLst>
              <a:ext uri="{FF2B5EF4-FFF2-40B4-BE49-F238E27FC236}">
                <a16:creationId xmlns:a16="http://schemas.microsoft.com/office/drawing/2014/main" id="{873C7B60-7192-452A-8F6F-2DB6BDCD52F8}"/>
              </a:ext>
            </a:extLst>
          </p:cNvPr>
          <p:cNvPicPr>
            <a:picLocks noChangeAspect="1"/>
          </p:cNvPicPr>
          <p:nvPr/>
        </p:nvPicPr>
        <p:blipFill rotWithShape="1">
          <a:blip r:embed="rId2">
            <a:extLst>
              <a:ext uri="{28A0092B-C50C-407E-A947-70E740481C1C}">
                <a14:useLocalDpi xmlns:a14="http://schemas.microsoft.com/office/drawing/2010/main" val="0"/>
              </a:ext>
            </a:extLst>
          </a:blip>
          <a:srcRect t="8431" r="1" b="5401"/>
          <a:stretch/>
        </p:blipFill>
        <p:spPr>
          <a:xfrm>
            <a:off x="7135689" y="694945"/>
            <a:ext cx="4053197" cy="2322576"/>
          </a:xfrm>
          <a:prstGeom prst="rect">
            <a:avLst/>
          </a:prstGeom>
        </p:spPr>
      </p:pic>
      <p:pic>
        <p:nvPicPr>
          <p:cNvPr id="10" name="Picture 9">
            <a:extLst>
              <a:ext uri="{FF2B5EF4-FFF2-40B4-BE49-F238E27FC236}">
                <a16:creationId xmlns:a16="http://schemas.microsoft.com/office/drawing/2014/main" id="{C8014843-A689-4101-B993-487F145323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59168" y="3920718"/>
            <a:ext cx="4206240" cy="1924355"/>
          </a:xfrm>
          <a:prstGeom prst="rect">
            <a:avLst/>
          </a:prstGeom>
          <a:effectLst/>
        </p:spPr>
      </p:pic>
    </p:spTree>
    <p:extLst>
      <p:ext uri="{BB962C8B-B14F-4D97-AF65-F5344CB8AC3E}">
        <p14:creationId xmlns:p14="http://schemas.microsoft.com/office/powerpoint/2010/main" val="35291623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D2937B-6748-4046-A1B3-10DC8FE00CA6}"/>
              </a:ext>
            </a:extLst>
          </p:cNvPr>
          <p:cNvSpPr>
            <a:spLocks noGrp="1"/>
          </p:cNvSpPr>
          <p:nvPr>
            <p:ph idx="1"/>
          </p:nvPr>
        </p:nvSpPr>
        <p:spPr>
          <a:xfrm>
            <a:off x="615696" y="1160395"/>
            <a:ext cx="5102351" cy="3952379"/>
          </a:xfrm>
        </p:spPr>
        <p:style>
          <a:lnRef idx="2">
            <a:schemeClr val="dk1">
              <a:shade val="50000"/>
            </a:schemeClr>
          </a:lnRef>
          <a:fillRef idx="1">
            <a:schemeClr val="dk1"/>
          </a:fillRef>
          <a:effectRef idx="0">
            <a:schemeClr val="dk1"/>
          </a:effectRef>
          <a:fontRef idx="minor">
            <a:schemeClr val="lt1"/>
          </a:fontRef>
        </p:style>
        <p:txBody>
          <a:bodyPr>
            <a:normAutofit/>
          </a:bodyPr>
          <a:lstStyle/>
          <a:p>
            <a:endParaRPr lang="en-US" sz="1400" dirty="0"/>
          </a:p>
          <a:p>
            <a:pPr fontAlgn="base"/>
            <a:r>
              <a:rPr lang="en-US" sz="1400" dirty="0"/>
              <a:t>With the YOLO algorithm we are not searching for interesting regions in our input image that could potentially contain an object. </a:t>
            </a:r>
          </a:p>
          <a:p>
            <a:pPr fontAlgn="base"/>
            <a:r>
              <a:rPr lang="en-US" sz="1400" dirty="0"/>
              <a:t>Instead, we are splitting our image into cells. Each cell is responsible for predicting bounding boxes. Therefore, we arrive at a large number of bounding boxes for one image.</a:t>
            </a:r>
          </a:p>
          <a:p>
            <a:r>
              <a:rPr lang="en-US" sz="1400" dirty="0"/>
              <a:t>Most of these cells and bounding boxes will not contain an object. </a:t>
            </a:r>
          </a:p>
          <a:p>
            <a:r>
              <a:rPr lang="en-US" sz="1400" dirty="0"/>
              <a:t>Therefore, we use value pc, which serves to remove boxes with low object probability and bounding boxes with the highest shared area in a process called </a:t>
            </a:r>
            <a:r>
              <a:rPr lang="en-US" sz="1400" b="1" dirty="0"/>
              <a:t>non-max suppression</a:t>
            </a:r>
            <a:endParaRPr lang="en-US" sz="1400" dirty="0"/>
          </a:p>
        </p:txBody>
      </p:sp>
      <p:sp>
        <p:nvSpPr>
          <p:cNvPr id="22" name="Rectangle 21">
            <a:extLst>
              <a:ext uri="{FF2B5EF4-FFF2-40B4-BE49-F238E27FC236}">
                <a16:creationId xmlns:a16="http://schemas.microsoft.com/office/drawing/2014/main" id="{C95B82D5-A8BB-45BF-BED8-C7B206892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30112" y="0"/>
            <a:ext cx="5961888" cy="6858000"/>
          </a:xfrm>
          <a:prstGeom prst="rect">
            <a:avLst/>
          </a:prstGeom>
          <a:solidFill>
            <a:srgbClr val="3D4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9">
            <a:extLst>
              <a:ext uri="{FF2B5EF4-FFF2-40B4-BE49-F238E27FC236}">
                <a16:creationId xmlns:a16="http://schemas.microsoft.com/office/drawing/2014/main" id="{296C61EC-FBF4-4216-BE67-6C864D30A0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484633"/>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9">
            <a:extLst>
              <a:ext uri="{FF2B5EF4-FFF2-40B4-BE49-F238E27FC236}">
                <a16:creationId xmlns:a16="http://schemas.microsoft.com/office/drawing/2014/main" id="{39D6C490-0229-4573-9696-B73E5B3A9C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3511296"/>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D08018FA-E67C-4EDE-9771-C10B77514337}"/>
              </a:ext>
            </a:extLst>
          </p:cNvPr>
          <p:cNvPicPr>
            <a:picLocks noChangeAspect="1"/>
          </p:cNvPicPr>
          <p:nvPr/>
        </p:nvPicPr>
        <p:blipFill>
          <a:blip r:embed="rId2"/>
          <a:stretch>
            <a:fillRect/>
          </a:stretch>
        </p:blipFill>
        <p:spPr>
          <a:xfrm>
            <a:off x="7194003" y="694945"/>
            <a:ext cx="3936569" cy="2322576"/>
          </a:xfrm>
          <a:prstGeom prst="rect">
            <a:avLst/>
          </a:prstGeom>
        </p:spPr>
      </p:pic>
      <p:pic>
        <p:nvPicPr>
          <p:cNvPr id="11" name="Picture 10">
            <a:extLst>
              <a:ext uri="{FF2B5EF4-FFF2-40B4-BE49-F238E27FC236}">
                <a16:creationId xmlns:a16="http://schemas.microsoft.com/office/drawing/2014/main" id="{177EEA81-72B8-4147-961D-242A82F748FD}"/>
              </a:ext>
            </a:extLst>
          </p:cNvPr>
          <p:cNvPicPr>
            <a:picLocks noChangeAspect="1"/>
          </p:cNvPicPr>
          <p:nvPr/>
        </p:nvPicPr>
        <p:blipFill>
          <a:blip r:embed="rId3"/>
          <a:stretch>
            <a:fillRect/>
          </a:stretch>
        </p:blipFill>
        <p:spPr>
          <a:xfrm>
            <a:off x="7059168" y="3820820"/>
            <a:ext cx="4206240" cy="2124151"/>
          </a:xfrm>
          <a:prstGeom prst="rect">
            <a:avLst/>
          </a:prstGeom>
          <a:effectLst/>
        </p:spPr>
      </p:pic>
    </p:spTree>
    <p:extLst>
      <p:ext uri="{BB962C8B-B14F-4D97-AF65-F5344CB8AC3E}">
        <p14:creationId xmlns:p14="http://schemas.microsoft.com/office/powerpoint/2010/main" val="791718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D2937B-6748-4046-A1B3-10DC8FE00CA6}"/>
              </a:ext>
            </a:extLst>
          </p:cNvPr>
          <p:cNvSpPr>
            <a:spLocks noGrp="1"/>
          </p:cNvSpPr>
          <p:nvPr>
            <p:ph idx="1"/>
          </p:nvPr>
        </p:nvSpPr>
        <p:spPr>
          <a:xfrm>
            <a:off x="512065" y="2045298"/>
            <a:ext cx="5102351" cy="3952379"/>
          </a:xfrm>
        </p:spPr>
        <p:txBody>
          <a:bodyPr>
            <a:normAutofit/>
          </a:bodyPr>
          <a:lstStyle/>
          <a:p>
            <a:endParaRPr lang="en-US" sz="1400" dirty="0"/>
          </a:p>
          <a:p>
            <a:pPr fontAlgn="base"/>
            <a:r>
              <a:rPr lang="en-US" sz="1400" dirty="0"/>
              <a:t>The tiny-yolov3 model is a simplified version of the YOLOV3 model. </a:t>
            </a:r>
          </a:p>
          <a:p>
            <a:pPr fontAlgn="base"/>
            <a:r>
              <a:rPr lang="en-US" sz="1400" dirty="0"/>
              <a:t>YOLOV3 uses the architecture of darknet53, and then uses many 1x1 and 3x3 convolution kernels to extract features. </a:t>
            </a:r>
          </a:p>
          <a:p>
            <a:pPr fontAlgn="base"/>
            <a:r>
              <a:rPr lang="en-US" sz="1400" dirty="0"/>
              <a:t>Tiny-yolov3 reduces the number of convolutional layers, its basic structure has only 7 convolutional layers, and then features are extracted by using a small number of 1x1 and 3x3 convolutional layers. </a:t>
            </a:r>
          </a:p>
          <a:p>
            <a:pPr fontAlgn="base"/>
            <a:r>
              <a:rPr lang="en-US" sz="1400" dirty="0"/>
              <a:t>Tiny-yolov3 uses the pooling layer instead of YOLOV3’s convolutional layer with a step size of 2 to achieve dimensionality reduction</a:t>
            </a:r>
          </a:p>
        </p:txBody>
      </p:sp>
      <p:sp>
        <p:nvSpPr>
          <p:cNvPr id="22" name="Rectangle 21">
            <a:extLst>
              <a:ext uri="{FF2B5EF4-FFF2-40B4-BE49-F238E27FC236}">
                <a16:creationId xmlns:a16="http://schemas.microsoft.com/office/drawing/2014/main" id="{C95B82D5-A8BB-45BF-BED8-C7B206892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30112" y="0"/>
            <a:ext cx="5961888" cy="6858000"/>
          </a:xfrm>
          <a:prstGeom prst="rect">
            <a:avLst/>
          </a:prstGeom>
          <a:solidFill>
            <a:srgbClr val="3D4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9">
            <a:extLst>
              <a:ext uri="{FF2B5EF4-FFF2-40B4-BE49-F238E27FC236}">
                <a16:creationId xmlns:a16="http://schemas.microsoft.com/office/drawing/2014/main" id="{296C61EC-FBF4-4216-BE67-6C864D30A0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484633"/>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9">
            <a:extLst>
              <a:ext uri="{FF2B5EF4-FFF2-40B4-BE49-F238E27FC236}">
                <a16:creationId xmlns:a16="http://schemas.microsoft.com/office/drawing/2014/main" id="{39D6C490-0229-4573-9696-B73E5B3A9C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3511296"/>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212CAE0C-715B-4048-8C5E-C54449E48F46}"/>
              </a:ext>
            </a:extLst>
          </p:cNvPr>
          <p:cNvPicPr>
            <a:picLocks noChangeAspect="1"/>
          </p:cNvPicPr>
          <p:nvPr/>
        </p:nvPicPr>
        <p:blipFill rotWithShape="1">
          <a:blip r:embed="rId2"/>
          <a:srcRect l="-1790" t="5231" r="1790" b="-1010"/>
          <a:stretch/>
        </p:blipFill>
        <p:spPr>
          <a:xfrm>
            <a:off x="6641677" y="484634"/>
            <a:ext cx="4934627" cy="5830442"/>
          </a:xfrm>
          <a:prstGeom prst="rect">
            <a:avLst/>
          </a:prstGeom>
        </p:spPr>
      </p:pic>
      <p:sp>
        <p:nvSpPr>
          <p:cNvPr id="9" name="Title 1">
            <a:extLst>
              <a:ext uri="{FF2B5EF4-FFF2-40B4-BE49-F238E27FC236}">
                <a16:creationId xmlns:a16="http://schemas.microsoft.com/office/drawing/2014/main" id="{08C56641-6523-4D9A-B34D-A846DEE8371E}"/>
              </a:ext>
            </a:extLst>
          </p:cNvPr>
          <p:cNvSpPr>
            <a:spLocks noGrp="1"/>
          </p:cNvSpPr>
          <p:nvPr>
            <p:ph type="title"/>
          </p:nvPr>
        </p:nvSpPr>
        <p:spPr>
          <a:xfrm>
            <a:off x="655888" y="629266"/>
            <a:ext cx="5113114" cy="1325369"/>
          </a:xfrm>
        </p:spPr>
        <p:txBody>
          <a:bodyPr>
            <a:normAutofit/>
          </a:bodyPr>
          <a:lstStyle/>
          <a:p>
            <a:pPr algn="ctr"/>
            <a:r>
              <a:rPr lang="en-US" sz="4000" b="1" dirty="0"/>
              <a:t>Tiny-Yolov3 Model </a:t>
            </a:r>
          </a:p>
        </p:txBody>
      </p:sp>
    </p:spTree>
    <p:extLst>
      <p:ext uri="{BB962C8B-B14F-4D97-AF65-F5344CB8AC3E}">
        <p14:creationId xmlns:p14="http://schemas.microsoft.com/office/powerpoint/2010/main" val="22028755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20B43F2-4700-4E91-9AB8-9866C2C7B6F0}"/>
              </a:ext>
            </a:extLst>
          </p:cNvPr>
          <p:cNvSpPr>
            <a:spLocks noGrp="1"/>
          </p:cNvSpPr>
          <p:nvPr>
            <p:ph type="title"/>
          </p:nvPr>
        </p:nvSpPr>
        <p:spPr>
          <a:xfrm>
            <a:off x="838200" y="2917528"/>
            <a:ext cx="10515600" cy="1022944"/>
          </a:xfrm>
        </p:spPr>
        <p:txBody>
          <a:bodyPr>
            <a:normAutofit fontScale="90000"/>
          </a:bodyPr>
          <a:lstStyle/>
          <a:p>
            <a:pPr algn="ctr"/>
            <a:r>
              <a:rPr lang="en-US" dirty="0"/>
              <a:t>Datasets and Use Cases</a:t>
            </a:r>
            <a:br>
              <a:rPr lang="en-US" dirty="0"/>
            </a:br>
            <a:endParaRPr lang="en-US" sz="3100" dirty="0"/>
          </a:p>
        </p:txBody>
      </p:sp>
      <p:pic>
        <p:nvPicPr>
          <p:cNvPr id="3" name="Picture 2">
            <a:extLst>
              <a:ext uri="{FF2B5EF4-FFF2-40B4-BE49-F238E27FC236}">
                <a16:creationId xmlns:a16="http://schemas.microsoft.com/office/drawing/2014/main" id="{81467AD9-15FC-40DB-9D01-07AEAF1F54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47535" y="3822289"/>
            <a:ext cx="1848465" cy="571827"/>
          </a:xfrm>
          <a:prstGeom prst="rect">
            <a:avLst/>
          </a:prstGeom>
        </p:spPr>
      </p:pic>
      <p:sp>
        <p:nvSpPr>
          <p:cNvPr id="4" name="TextBox 3">
            <a:extLst>
              <a:ext uri="{FF2B5EF4-FFF2-40B4-BE49-F238E27FC236}">
                <a16:creationId xmlns:a16="http://schemas.microsoft.com/office/drawing/2014/main" id="{A9B9DE8C-211C-443B-98A2-6D341C5FBAFC}"/>
              </a:ext>
            </a:extLst>
          </p:cNvPr>
          <p:cNvSpPr txBox="1"/>
          <p:nvPr/>
        </p:nvSpPr>
        <p:spPr>
          <a:xfrm>
            <a:off x="7932323" y="3923535"/>
            <a:ext cx="1848465" cy="369332"/>
          </a:xfrm>
          <a:prstGeom prst="rect">
            <a:avLst/>
          </a:prstGeom>
          <a:noFill/>
        </p:spPr>
        <p:txBody>
          <a:bodyPr wrap="square" rtlCol="0">
            <a:spAutoFit/>
          </a:bodyPr>
          <a:lstStyle/>
          <a:p>
            <a:r>
              <a:rPr lang="en-US" dirty="0"/>
              <a:t>BCCD</a:t>
            </a:r>
          </a:p>
        </p:txBody>
      </p:sp>
      <p:pic>
        <p:nvPicPr>
          <p:cNvPr id="7" name="Picture 6" descr="Diagram, circle&#10;&#10;Description automatically generated">
            <a:extLst>
              <a:ext uri="{FF2B5EF4-FFF2-40B4-BE49-F238E27FC236}">
                <a16:creationId xmlns:a16="http://schemas.microsoft.com/office/drawing/2014/main" id="{7B610733-C057-4504-8EB2-45B6581C8B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21096" y="3745489"/>
            <a:ext cx="1411227" cy="725425"/>
          </a:xfrm>
          <a:prstGeom prst="rect">
            <a:avLst/>
          </a:prstGeom>
        </p:spPr>
      </p:pic>
    </p:spTree>
    <p:extLst>
      <p:ext uri="{BB962C8B-B14F-4D97-AF65-F5344CB8AC3E}">
        <p14:creationId xmlns:p14="http://schemas.microsoft.com/office/powerpoint/2010/main" val="29152259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6F649-D202-4281-99D0-0494B05179B7}"/>
              </a:ext>
            </a:extLst>
          </p:cNvPr>
          <p:cNvSpPr>
            <a:spLocks noGrp="1"/>
          </p:cNvSpPr>
          <p:nvPr>
            <p:ph type="title"/>
          </p:nvPr>
        </p:nvSpPr>
        <p:spPr>
          <a:xfrm>
            <a:off x="648929" y="629266"/>
            <a:ext cx="3667039" cy="1676603"/>
          </a:xfrm>
        </p:spPr>
        <p:txBody>
          <a:bodyPr>
            <a:normAutofit/>
          </a:bodyPr>
          <a:lstStyle/>
          <a:p>
            <a:r>
              <a:rPr lang="en-US" sz="3600"/>
              <a:t>Coco Dataset </a:t>
            </a:r>
          </a:p>
        </p:txBody>
      </p:sp>
      <p:sp>
        <p:nvSpPr>
          <p:cNvPr id="3" name="Content Placeholder 2">
            <a:extLst>
              <a:ext uri="{FF2B5EF4-FFF2-40B4-BE49-F238E27FC236}">
                <a16:creationId xmlns:a16="http://schemas.microsoft.com/office/drawing/2014/main" id="{2BDD7F30-C4C9-4D22-B2A3-364C39560685}"/>
              </a:ext>
            </a:extLst>
          </p:cNvPr>
          <p:cNvSpPr>
            <a:spLocks noGrp="1"/>
          </p:cNvSpPr>
          <p:nvPr>
            <p:ph idx="1"/>
          </p:nvPr>
        </p:nvSpPr>
        <p:spPr>
          <a:xfrm>
            <a:off x="648931" y="2438401"/>
            <a:ext cx="3667036" cy="3779520"/>
          </a:xfrm>
        </p:spPr>
        <p:txBody>
          <a:bodyPr>
            <a:normAutofit/>
          </a:bodyPr>
          <a:lstStyle/>
          <a:p>
            <a:r>
              <a:rPr lang="en-US" sz="1800" b="0" i="0">
                <a:effectLst/>
                <a:latin typeface="Roboto"/>
              </a:rPr>
              <a:t>Common Objects in Context</a:t>
            </a:r>
          </a:p>
          <a:p>
            <a:r>
              <a:rPr lang="en-US" sz="1800">
                <a:latin typeface="Roboto"/>
              </a:rPr>
              <a:t>330K images (&gt;200K labeled)</a:t>
            </a:r>
          </a:p>
          <a:p>
            <a:r>
              <a:rPr lang="en-US" sz="1800">
                <a:latin typeface="Roboto"/>
              </a:rPr>
              <a:t>1.5 million object instances</a:t>
            </a:r>
          </a:p>
          <a:p>
            <a:r>
              <a:rPr lang="en-US" sz="1800">
                <a:latin typeface="Roboto"/>
              </a:rPr>
              <a:t>80 object categories</a:t>
            </a:r>
          </a:p>
          <a:p>
            <a:r>
              <a:rPr lang="en-US" sz="1800">
                <a:latin typeface="Roboto"/>
              </a:rPr>
              <a:t>5 captions per image</a:t>
            </a:r>
          </a:p>
        </p:txBody>
      </p:sp>
      <p:sp>
        <p:nvSpPr>
          <p:cNvPr id="76" name="Rectangle 75">
            <a:extLst>
              <a:ext uri="{FF2B5EF4-FFF2-40B4-BE49-F238E27FC236}">
                <a16:creationId xmlns:a16="http://schemas.microsoft.com/office/drawing/2014/main" id="{F2B38F72-8FC4-4001-8C67-FA6B86DEC7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2"/>
            <a:ext cx="7555992" cy="68579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text, road&#10;&#10;Description automatically generated">
            <a:extLst>
              <a:ext uri="{FF2B5EF4-FFF2-40B4-BE49-F238E27FC236}">
                <a16:creationId xmlns:a16="http://schemas.microsoft.com/office/drawing/2014/main" id="{310877BB-F824-477D-A216-76C774A64F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1600" y="1156978"/>
            <a:ext cx="6666271" cy="3867306"/>
          </a:xfrm>
          <a:prstGeom prst="rect">
            <a:avLst/>
          </a:prstGeom>
        </p:spPr>
      </p:pic>
    </p:spTree>
    <p:extLst>
      <p:ext uri="{BB962C8B-B14F-4D97-AF65-F5344CB8AC3E}">
        <p14:creationId xmlns:p14="http://schemas.microsoft.com/office/powerpoint/2010/main" val="1178096655"/>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FDC782-A88D-4FAD-B3AD-710E856D106D}"/>
              </a:ext>
            </a:extLst>
          </p:cNvPr>
          <p:cNvSpPr>
            <a:spLocks noGrp="1"/>
          </p:cNvSpPr>
          <p:nvPr>
            <p:ph type="title"/>
          </p:nvPr>
        </p:nvSpPr>
        <p:spPr>
          <a:xfrm>
            <a:off x="648929" y="629266"/>
            <a:ext cx="3667039" cy="1676603"/>
          </a:xfrm>
        </p:spPr>
        <p:txBody>
          <a:bodyPr>
            <a:normAutofit/>
          </a:bodyPr>
          <a:lstStyle/>
          <a:p>
            <a:r>
              <a:rPr lang="en-US" sz="3600" b="1" dirty="0"/>
              <a:t>Object Detection for COCO</a:t>
            </a:r>
            <a:endParaRPr lang="en-US" sz="3600" dirty="0"/>
          </a:p>
        </p:txBody>
      </p:sp>
      <p:sp>
        <p:nvSpPr>
          <p:cNvPr id="3" name="Content Placeholder 2">
            <a:extLst>
              <a:ext uri="{FF2B5EF4-FFF2-40B4-BE49-F238E27FC236}">
                <a16:creationId xmlns:a16="http://schemas.microsoft.com/office/drawing/2014/main" id="{6983504C-7BA7-4E75-A563-6CDBD246F951}"/>
              </a:ext>
            </a:extLst>
          </p:cNvPr>
          <p:cNvSpPr>
            <a:spLocks noGrp="1"/>
          </p:cNvSpPr>
          <p:nvPr>
            <p:ph idx="1"/>
          </p:nvPr>
        </p:nvSpPr>
        <p:spPr>
          <a:xfrm>
            <a:off x="648931" y="2438401"/>
            <a:ext cx="3667036" cy="3779520"/>
          </a:xfrm>
        </p:spPr>
        <p:txBody>
          <a:bodyPr>
            <a:normAutofit/>
          </a:bodyPr>
          <a:lstStyle/>
          <a:p>
            <a:pPr marL="0" indent="0">
              <a:buNone/>
            </a:pPr>
            <a:r>
              <a:rPr lang="en-US" sz="1800" dirty="0"/>
              <a:t>Object detection is breaking into a wide range of industries, with use cases ranging from personal security to productivity in the workplace. Object detection and recognition is applied in many areas of computer vision, including image retrieval, security, surveillance, automated vehicle systems and machine inspection.</a:t>
            </a:r>
            <a:br>
              <a:rPr lang="en-US" sz="1800" dirty="0"/>
            </a:br>
            <a:endParaRPr lang="en-US" sz="1800" dirty="0"/>
          </a:p>
        </p:txBody>
      </p:sp>
      <p:sp>
        <p:nvSpPr>
          <p:cNvPr id="47" name="Rectangle 44">
            <a:extLst>
              <a:ext uri="{FF2B5EF4-FFF2-40B4-BE49-F238E27FC236}">
                <a16:creationId xmlns:a16="http://schemas.microsoft.com/office/drawing/2014/main" id="{F2B38F72-8FC4-4001-8C67-FA6B86DEC7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2"/>
            <a:ext cx="7555992" cy="68579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text, building&#10;&#10;Description automatically generated">
            <a:extLst>
              <a:ext uri="{FF2B5EF4-FFF2-40B4-BE49-F238E27FC236}">
                <a16:creationId xmlns:a16="http://schemas.microsoft.com/office/drawing/2014/main" id="{FBDEBEF4-4BD5-429F-A0B5-FBD8D7BCA434}"/>
              </a:ext>
            </a:extLst>
          </p:cNvPr>
          <p:cNvPicPr>
            <a:picLocks noChangeAspect="1"/>
          </p:cNvPicPr>
          <p:nvPr/>
        </p:nvPicPr>
        <p:blipFill rotWithShape="1">
          <a:blip r:embed="rId2">
            <a:extLst>
              <a:ext uri="{28A0092B-C50C-407E-A947-70E740481C1C}">
                <a14:useLocalDpi xmlns:a14="http://schemas.microsoft.com/office/drawing/2010/main" val="0"/>
              </a:ext>
            </a:extLst>
          </a:blip>
          <a:srcRect l="19265" r="24474" b="-1"/>
          <a:stretch/>
        </p:blipFill>
        <p:spPr>
          <a:xfrm>
            <a:off x="5276088" y="640082"/>
            <a:ext cx="6276250" cy="5577838"/>
          </a:xfrm>
          <a:prstGeom prst="rect">
            <a:avLst/>
          </a:prstGeom>
          <a:effectLst/>
        </p:spPr>
      </p:pic>
    </p:spTree>
    <p:extLst>
      <p:ext uri="{BB962C8B-B14F-4D97-AF65-F5344CB8AC3E}">
        <p14:creationId xmlns:p14="http://schemas.microsoft.com/office/powerpoint/2010/main" val="3710937573"/>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EE79B-288C-4A25-BB77-87D4A3659D8A}"/>
              </a:ext>
            </a:extLst>
          </p:cNvPr>
          <p:cNvSpPr>
            <a:spLocks noGrp="1"/>
          </p:cNvSpPr>
          <p:nvPr>
            <p:ph type="title"/>
          </p:nvPr>
        </p:nvSpPr>
        <p:spPr>
          <a:xfrm>
            <a:off x="648929" y="629266"/>
            <a:ext cx="3667039" cy="1676603"/>
          </a:xfrm>
        </p:spPr>
        <p:txBody>
          <a:bodyPr>
            <a:normAutofit/>
          </a:bodyPr>
          <a:lstStyle/>
          <a:p>
            <a:r>
              <a:rPr lang="en-US" sz="3600"/>
              <a:t>BCCD </a:t>
            </a:r>
          </a:p>
        </p:txBody>
      </p:sp>
      <p:sp>
        <p:nvSpPr>
          <p:cNvPr id="3" name="Content Placeholder 2">
            <a:extLst>
              <a:ext uri="{FF2B5EF4-FFF2-40B4-BE49-F238E27FC236}">
                <a16:creationId xmlns:a16="http://schemas.microsoft.com/office/drawing/2014/main" id="{03DB979E-3A3D-4F03-B95F-6C9FE3700C69}"/>
              </a:ext>
            </a:extLst>
          </p:cNvPr>
          <p:cNvSpPr>
            <a:spLocks noGrp="1"/>
          </p:cNvSpPr>
          <p:nvPr>
            <p:ph idx="1"/>
          </p:nvPr>
        </p:nvSpPr>
        <p:spPr>
          <a:xfrm>
            <a:off x="648931" y="2438401"/>
            <a:ext cx="3667036" cy="3779520"/>
          </a:xfrm>
        </p:spPr>
        <p:txBody>
          <a:bodyPr>
            <a:normAutofit/>
          </a:bodyPr>
          <a:lstStyle/>
          <a:p>
            <a:r>
              <a:rPr lang="en-US" sz="1800"/>
              <a:t>Blood Cell Count and Detection</a:t>
            </a:r>
          </a:p>
          <a:p>
            <a:r>
              <a:rPr lang="en-US" sz="1800"/>
              <a:t>There are 364 images across three classes: </a:t>
            </a:r>
          </a:p>
          <a:p>
            <a:pPr lvl="1"/>
            <a:r>
              <a:rPr lang="en-US" sz="1800"/>
              <a:t>WBC (white blood cells)</a:t>
            </a:r>
          </a:p>
          <a:p>
            <a:pPr lvl="1"/>
            <a:r>
              <a:rPr lang="en-US" sz="1800"/>
              <a:t>RBC (red blood cells), </a:t>
            </a:r>
          </a:p>
          <a:p>
            <a:pPr lvl="1"/>
            <a:r>
              <a:rPr lang="en-US" sz="1800"/>
              <a:t>Platelets. </a:t>
            </a:r>
          </a:p>
          <a:p>
            <a:r>
              <a:rPr lang="en-US" sz="1800"/>
              <a:t>There are 4888 labels across 3 classes</a:t>
            </a:r>
          </a:p>
          <a:p>
            <a:endParaRPr lang="en-US" sz="1800"/>
          </a:p>
        </p:txBody>
      </p:sp>
      <p:sp>
        <p:nvSpPr>
          <p:cNvPr id="136" name="Rectangle 135">
            <a:extLst>
              <a:ext uri="{FF2B5EF4-FFF2-40B4-BE49-F238E27FC236}">
                <a16:creationId xmlns:a16="http://schemas.microsoft.com/office/drawing/2014/main" id="{F2B38F72-8FC4-4001-8C67-FA6B86DEC7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2"/>
            <a:ext cx="7555992" cy="68579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fabric&#10;&#10;Description automatically generated">
            <a:extLst>
              <a:ext uri="{FF2B5EF4-FFF2-40B4-BE49-F238E27FC236}">
                <a16:creationId xmlns:a16="http://schemas.microsoft.com/office/drawing/2014/main" id="{1253C385-F04B-4E66-853A-264E797871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14794" y="1138390"/>
            <a:ext cx="6434754" cy="4819855"/>
          </a:xfrm>
          <a:prstGeom prst="rect">
            <a:avLst/>
          </a:prstGeom>
        </p:spPr>
      </p:pic>
    </p:spTree>
    <p:extLst>
      <p:ext uri="{BB962C8B-B14F-4D97-AF65-F5344CB8AC3E}">
        <p14:creationId xmlns:p14="http://schemas.microsoft.com/office/powerpoint/2010/main" val="231571282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20B43F2-4700-4E91-9AB8-9866C2C7B6F0}"/>
              </a:ext>
            </a:extLst>
          </p:cNvPr>
          <p:cNvSpPr>
            <a:spLocks noGrp="1"/>
          </p:cNvSpPr>
          <p:nvPr>
            <p:ph type="title"/>
          </p:nvPr>
        </p:nvSpPr>
        <p:spPr>
          <a:xfrm>
            <a:off x="838200" y="2498428"/>
            <a:ext cx="10515600" cy="1022944"/>
          </a:xfrm>
        </p:spPr>
        <p:txBody>
          <a:bodyPr/>
          <a:lstStyle/>
          <a:p>
            <a:pPr algn="ctr"/>
            <a:r>
              <a:rPr lang="en-US" dirty="0"/>
              <a:t>Introduction</a:t>
            </a:r>
          </a:p>
        </p:txBody>
      </p:sp>
      <p:pic>
        <p:nvPicPr>
          <p:cNvPr id="3074" name="Picture 2" descr="Machine Learning and Artificial Intelligence in our everyday life | by  Udacity India | Medium">
            <a:extLst>
              <a:ext uri="{FF2B5EF4-FFF2-40B4-BE49-F238E27FC236}">
                <a16:creationId xmlns:a16="http://schemas.microsoft.com/office/drawing/2014/main" id="{47388D07-0EEF-4647-BD25-04C94E8D98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93665" y="4033616"/>
            <a:ext cx="1804670" cy="18046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86831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ED460-05AC-4C00-A27F-37066A766C7A}"/>
              </a:ext>
            </a:extLst>
          </p:cNvPr>
          <p:cNvSpPr>
            <a:spLocks noGrp="1"/>
          </p:cNvSpPr>
          <p:nvPr>
            <p:ph type="title"/>
          </p:nvPr>
        </p:nvSpPr>
        <p:spPr>
          <a:xfrm>
            <a:off x="648929" y="629266"/>
            <a:ext cx="3667039" cy="1676603"/>
          </a:xfrm>
        </p:spPr>
        <p:txBody>
          <a:bodyPr>
            <a:normAutofit/>
          </a:bodyPr>
          <a:lstStyle/>
          <a:p>
            <a:r>
              <a:rPr lang="en-US" sz="3300" b="1"/>
              <a:t>Object Detection for Blood cell detection and counting</a:t>
            </a:r>
            <a:r>
              <a:rPr lang="en-US" sz="3300"/>
              <a:t>	</a:t>
            </a:r>
            <a:endParaRPr lang="en-US" sz="3300" dirty="0"/>
          </a:p>
        </p:txBody>
      </p:sp>
      <p:sp>
        <p:nvSpPr>
          <p:cNvPr id="3" name="Content Placeholder 2">
            <a:extLst>
              <a:ext uri="{FF2B5EF4-FFF2-40B4-BE49-F238E27FC236}">
                <a16:creationId xmlns:a16="http://schemas.microsoft.com/office/drawing/2014/main" id="{8411D406-A3B7-42FC-BF30-599BB8AE252E}"/>
              </a:ext>
            </a:extLst>
          </p:cNvPr>
          <p:cNvSpPr>
            <a:spLocks noGrp="1"/>
          </p:cNvSpPr>
          <p:nvPr>
            <p:ph idx="1"/>
          </p:nvPr>
        </p:nvSpPr>
        <p:spPr>
          <a:xfrm>
            <a:off x="648931" y="2438401"/>
            <a:ext cx="3667036" cy="3779520"/>
          </a:xfrm>
        </p:spPr>
        <p:txBody>
          <a:bodyPr>
            <a:normAutofit/>
          </a:bodyPr>
          <a:lstStyle/>
          <a:p>
            <a:r>
              <a:rPr lang="en-US" sz="1500" dirty="0"/>
              <a:t>Counting the number of white blood cells(WBC’s),red blood cells(RBC’s)  and platelets in the blood is an important test for evaluating the health of an individual.  The lack or excess of any one of these could be the sign of a potential disease and could lead to severe health problems. Traditionally blood cells are counted manually using </a:t>
            </a:r>
            <a:r>
              <a:rPr lang="en-US" sz="1500" dirty="0" err="1"/>
              <a:t>haemocytometer</a:t>
            </a:r>
            <a:r>
              <a:rPr lang="en-US" sz="1500" dirty="0"/>
              <a:t> along with other laboratory equipment's and chemical compounds, which is a time-consuming and tedious task.  Hence, the use of deep learning-based systems for detection and counting enables us to count blood cells from smear images in less than a second, which is useful for practical applications.</a:t>
            </a:r>
          </a:p>
        </p:txBody>
      </p:sp>
      <p:sp>
        <p:nvSpPr>
          <p:cNvPr id="39" name="Rectangle 38">
            <a:extLst>
              <a:ext uri="{FF2B5EF4-FFF2-40B4-BE49-F238E27FC236}">
                <a16:creationId xmlns:a16="http://schemas.microsoft.com/office/drawing/2014/main" id="{F2B38F72-8FC4-4001-8C67-FA6B86DEC7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2"/>
            <a:ext cx="7555992" cy="68579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3" descr="Train Object Detector in 5 min. Hello to everyone. The purpose of this… |  by Huseyn Gasimov | Intelec AI | Medium">
            <a:extLst>
              <a:ext uri="{FF2B5EF4-FFF2-40B4-BE49-F238E27FC236}">
                <a16:creationId xmlns:a16="http://schemas.microsoft.com/office/drawing/2014/main" id="{99D0B5DE-76BC-4935-8C04-259B4B74A8A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819" r="8509"/>
          <a:stretch/>
        </p:blipFill>
        <p:spPr bwMode="auto">
          <a:xfrm>
            <a:off x="5276088" y="640082"/>
            <a:ext cx="6276250" cy="5577838"/>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1830357"/>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20B43F2-4700-4E91-9AB8-9866C2C7B6F0}"/>
              </a:ext>
            </a:extLst>
          </p:cNvPr>
          <p:cNvSpPr>
            <a:spLocks noGrp="1"/>
          </p:cNvSpPr>
          <p:nvPr>
            <p:ph type="title"/>
          </p:nvPr>
        </p:nvSpPr>
        <p:spPr>
          <a:xfrm>
            <a:off x="838200" y="2917528"/>
            <a:ext cx="10515600" cy="1022944"/>
          </a:xfrm>
        </p:spPr>
        <p:txBody>
          <a:bodyPr/>
          <a:lstStyle/>
          <a:p>
            <a:pPr algn="ctr"/>
            <a:r>
              <a:rPr lang="en-US" dirty="0"/>
              <a:t>Training</a:t>
            </a:r>
          </a:p>
        </p:txBody>
      </p:sp>
      <p:pic>
        <p:nvPicPr>
          <p:cNvPr id="6146" name="Picture 2" descr="technology-icon-bare-metal - Infrascale">
            <a:extLst>
              <a:ext uri="{FF2B5EF4-FFF2-40B4-BE49-F238E27FC236}">
                <a16:creationId xmlns:a16="http://schemas.microsoft.com/office/drawing/2014/main" id="{3946AD37-D4DA-4709-925B-7D4D04927C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80045" y="4405982"/>
            <a:ext cx="1568516" cy="1022945"/>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Google Cloud Platform Tutorial: From Zero to Hero with GCP">
            <a:extLst>
              <a:ext uri="{FF2B5EF4-FFF2-40B4-BE49-F238E27FC236}">
                <a16:creationId xmlns:a16="http://schemas.microsoft.com/office/drawing/2014/main" id="{158C2041-80E3-4689-903B-F04C2BE7CA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35665" y="4267987"/>
            <a:ext cx="3050356" cy="171582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2B3F9856-D3DB-4294-9A9A-21D9093FD79B}"/>
              </a:ext>
            </a:extLst>
          </p:cNvPr>
          <p:cNvSpPr txBox="1"/>
          <p:nvPr/>
        </p:nvSpPr>
        <p:spPr>
          <a:xfrm>
            <a:off x="7456925" y="5428927"/>
            <a:ext cx="1214756" cy="369332"/>
          </a:xfrm>
          <a:prstGeom prst="rect">
            <a:avLst/>
          </a:prstGeom>
          <a:noFill/>
        </p:spPr>
        <p:txBody>
          <a:bodyPr wrap="none" rtlCol="0">
            <a:spAutoFit/>
          </a:bodyPr>
          <a:lstStyle/>
          <a:p>
            <a:r>
              <a:rPr lang="en-US" dirty="0"/>
              <a:t>Bare Metal</a:t>
            </a:r>
          </a:p>
        </p:txBody>
      </p:sp>
    </p:spTree>
    <p:extLst>
      <p:ext uri="{BB962C8B-B14F-4D97-AF65-F5344CB8AC3E}">
        <p14:creationId xmlns:p14="http://schemas.microsoft.com/office/powerpoint/2010/main" val="21569682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D2937B-6748-4046-A1B3-10DC8FE00CA6}"/>
              </a:ext>
            </a:extLst>
          </p:cNvPr>
          <p:cNvSpPr>
            <a:spLocks noGrp="1"/>
          </p:cNvSpPr>
          <p:nvPr>
            <p:ph idx="1"/>
          </p:nvPr>
        </p:nvSpPr>
        <p:spPr>
          <a:xfrm>
            <a:off x="615696" y="1554770"/>
            <a:ext cx="5102351" cy="3952379"/>
          </a:xfrm>
        </p:spPr>
        <p:txBody>
          <a:bodyPr>
            <a:normAutofit/>
          </a:bodyPr>
          <a:lstStyle/>
          <a:p>
            <a:pPr marL="0" indent="0">
              <a:buNone/>
            </a:pPr>
            <a:r>
              <a:rPr lang="en-US" sz="2000" dirty="0"/>
              <a:t>For training the model we use the following hyperparameter configurations:</a:t>
            </a:r>
          </a:p>
          <a:p>
            <a:r>
              <a:rPr lang="en-US" sz="2000" dirty="0"/>
              <a:t>Epochs	: 1, 5, 10, 20</a:t>
            </a:r>
          </a:p>
          <a:p>
            <a:r>
              <a:rPr lang="en-US" sz="2000" dirty="0"/>
              <a:t>Batch size	: 4, 8,16, 32</a:t>
            </a:r>
          </a:p>
          <a:p>
            <a:r>
              <a:rPr lang="en-US" sz="2000" dirty="0"/>
              <a:t>Models	: YOLO and YOLO Tiny</a:t>
            </a:r>
          </a:p>
          <a:p>
            <a:r>
              <a:rPr lang="en-US" sz="2000" dirty="0"/>
              <a:t>Execution environment: </a:t>
            </a:r>
          </a:p>
          <a:p>
            <a:pPr lvl="1"/>
            <a:r>
              <a:rPr lang="en-US" sz="1600" dirty="0"/>
              <a:t>Cloud 	: Tesla T4, 15079MB</a:t>
            </a:r>
          </a:p>
          <a:p>
            <a:pPr lvl="1"/>
            <a:r>
              <a:rPr lang="en-US" sz="1600" dirty="0"/>
              <a:t>BareMetal	: Tesla P40, 22919MB</a:t>
            </a:r>
          </a:p>
          <a:p>
            <a:pPr marL="457200" lvl="1" indent="0">
              <a:buNone/>
            </a:pPr>
            <a:endParaRPr lang="en-US" sz="1600" dirty="0"/>
          </a:p>
          <a:p>
            <a:pPr marL="457200" lvl="1" indent="0">
              <a:buNone/>
            </a:pPr>
            <a:endParaRPr lang="en-US" sz="1600" dirty="0"/>
          </a:p>
          <a:p>
            <a:r>
              <a:rPr lang="en-US" sz="2000" dirty="0"/>
              <a:t>Total Experiments: </a:t>
            </a:r>
            <a:r>
              <a:rPr lang="en-US" sz="2000" b="1" dirty="0"/>
              <a:t>64 </a:t>
            </a:r>
            <a:endParaRPr lang="en-US" sz="2000" dirty="0"/>
          </a:p>
          <a:p>
            <a:endParaRPr lang="en-US" sz="2300" dirty="0"/>
          </a:p>
        </p:txBody>
      </p:sp>
      <p:sp>
        <p:nvSpPr>
          <p:cNvPr id="22" name="Rectangle 21">
            <a:extLst>
              <a:ext uri="{FF2B5EF4-FFF2-40B4-BE49-F238E27FC236}">
                <a16:creationId xmlns:a16="http://schemas.microsoft.com/office/drawing/2014/main" id="{C95B82D5-A8BB-45BF-BED8-C7B206892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30112" y="0"/>
            <a:ext cx="5961888" cy="6858000"/>
          </a:xfrm>
          <a:prstGeom prst="rect">
            <a:avLst/>
          </a:prstGeom>
          <a:solidFill>
            <a:srgbClr val="3D4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9">
            <a:extLst>
              <a:ext uri="{FF2B5EF4-FFF2-40B4-BE49-F238E27FC236}">
                <a16:creationId xmlns:a16="http://schemas.microsoft.com/office/drawing/2014/main" id="{296C61EC-FBF4-4216-BE67-6C864D30A0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484633"/>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9">
            <a:extLst>
              <a:ext uri="{FF2B5EF4-FFF2-40B4-BE49-F238E27FC236}">
                <a16:creationId xmlns:a16="http://schemas.microsoft.com/office/drawing/2014/main" id="{39D6C490-0229-4573-9696-B73E5B3A9C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3511296"/>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8A55A254-B94F-4099-83C2-F3283F838FA6}"/>
              </a:ext>
            </a:extLst>
          </p:cNvPr>
          <p:cNvSpPr>
            <a:spLocks noGrp="1"/>
          </p:cNvSpPr>
          <p:nvPr>
            <p:ph type="title"/>
          </p:nvPr>
        </p:nvSpPr>
        <p:spPr>
          <a:xfrm>
            <a:off x="804672" y="365125"/>
            <a:ext cx="5266155" cy="1325563"/>
          </a:xfrm>
        </p:spPr>
        <p:txBody>
          <a:bodyPr>
            <a:normAutofit/>
          </a:bodyPr>
          <a:lstStyle/>
          <a:p>
            <a:r>
              <a:rPr lang="en-US" dirty="0"/>
              <a:t>Experiment setup </a:t>
            </a:r>
          </a:p>
        </p:txBody>
      </p:sp>
      <p:pic>
        <p:nvPicPr>
          <p:cNvPr id="13" name="Picture 12">
            <a:extLst>
              <a:ext uri="{FF2B5EF4-FFF2-40B4-BE49-F238E27FC236}">
                <a16:creationId xmlns:a16="http://schemas.microsoft.com/office/drawing/2014/main" id="{1A4D8133-22E7-462F-A550-C1D156AEB58F}"/>
              </a:ext>
            </a:extLst>
          </p:cNvPr>
          <p:cNvPicPr>
            <a:picLocks noChangeAspect="1"/>
          </p:cNvPicPr>
          <p:nvPr/>
        </p:nvPicPr>
        <p:blipFill>
          <a:blip r:embed="rId2"/>
          <a:stretch>
            <a:fillRect/>
          </a:stretch>
        </p:blipFill>
        <p:spPr>
          <a:xfrm>
            <a:off x="6582892" y="470493"/>
            <a:ext cx="5331042" cy="2771480"/>
          </a:xfrm>
          <a:prstGeom prst="rect">
            <a:avLst/>
          </a:prstGeom>
        </p:spPr>
      </p:pic>
      <p:pic>
        <p:nvPicPr>
          <p:cNvPr id="4" name="Picture 3" descr="A picture containing text&#10;&#10;Description automatically generated">
            <a:extLst>
              <a:ext uri="{FF2B5EF4-FFF2-40B4-BE49-F238E27FC236}">
                <a16:creationId xmlns:a16="http://schemas.microsoft.com/office/drawing/2014/main" id="{AA251614-4A00-43B4-9EAA-C3951A29240D}"/>
              </a:ext>
            </a:extLst>
          </p:cNvPr>
          <p:cNvPicPr>
            <a:picLocks noChangeAspect="1"/>
          </p:cNvPicPr>
          <p:nvPr/>
        </p:nvPicPr>
        <p:blipFill rotWithShape="1">
          <a:blip r:embed="rId3">
            <a:extLst>
              <a:ext uri="{28A0092B-C50C-407E-A947-70E740481C1C}">
                <a14:useLocalDpi xmlns:a14="http://schemas.microsoft.com/office/drawing/2010/main" val="0"/>
              </a:ext>
            </a:extLst>
          </a:blip>
          <a:srcRect t="490"/>
          <a:stretch/>
        </p:blipFill>
        <p:spPr>
          <a:xfrm>
            <a:off x="6630526" y="3457575"/>
            <a:ext cx="5235773" cy="2929932"/>
          </a:xfrm>
          <a:prstGeom prst="rect">
            <a:avLst/>
          </a:prstGeom>
        </p:spPr>
      </p:pic>
    </p:spTree>
    <p:extLst>
      <p:ext uri="{BB962C8B-B14F-4D97-AF65-F5344CB8AC3E}">
        <p14:creationId xmlns:p14="http://schemas.microsoft.com/office/powerpoint/2010/main" val="25229238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D2937B-6748-4046-A1B3-10DC8FE00CA6}"/>
              </a:ext>
            </a:extLst>
          </p:cNvPr>
          <p:cNvSpPr>
            <a:spLocks noGrp="1"/>
          </p:cNvSpPr>
          <p:nvPr>
            <p:ph idx="1"/>
          </p:nvPr>
        </p:nvSpPr>
        <p:spPr>
          <a:xfrm>
            <a:off x="615696" y="1554770"/>
            <a:ext cx="5102351" cy="3952379"/>
          </a:xfrm>
        </p:spPr>
        <p:txBody>
          <a:bodyPr>
            <a:normAutofit fontScale="92500" lnSpcReduction="20000"/>
          </a:bodyPr>
          <a:lstStyle/>
          <a:p>
            <a:endParaRPr lang="en-US" sz="1400" dirty="0"/>
          </a:p>
          <a:p>
            <a:r>
              <a:rPr lang="en-US" sz="2300" b="1" dirty="0"/>
              <a:t>Metrics for model performance</a:t>
            </a:r>
          </a:p>
          <a:p>
            <a:pPr lvl="1"/>
            <a:r>
              <a:rPr lang="en-US" sz="2300" dirty="0"/>
              <a:t>Precision</a:t>
            </a:r>
          </a:p>
          <a:p>
            <a:pPr lvl="1"/>
            <a:r>
              <a:rPr lang="en-US" sz="2300" dirty="0"/>
              <a:t>Recall </a:t>
            </a:r>
          </a:p>
          <a:p>
            <a:pPr lvl="1"/>
            <a:r>
              <a:rPr lang="en-US" sz="2300" dirty="0"/>
              <a:t>Objectness score</a:t>
            </a:r>
          </a:p>
          <a:p>
            <a:pPr lvl="1"/>
            <a:r>
              <a:rPr lang="en-US" sz="2300" dirty="0"/>
              <a:t>Classification score</a:t>
            </a:r>
          </a:p>
          <a:p>
            <a:pPr lvl="1"/>
            <a:endParaRPr lang="en-US" sz="2300" dirty="0"/>
          </a:p>
          <a:p>
            <a:r>
              <a:rPr lang="en-US" sz="2300" b="1" dirty="0"/>
              <a:t>Profiling</a:t>
            </a:r>
          </a:p>
          <a:p>
            <a:pPr lvl="1"/>
            <a:r>
              <a:rPr lang="en-US" sz="2300" dirty="0"/>
              <a:t>User time (seconds) </a:t>
            </a:r>
          </a:p>
          <a:p>
            <a:pPr lvl="1"/>
            <a:r>
              <a:rPr lang="en-US" sz="2300" dirty="0"/>
              <a:t>Percent of CPU a job got	</a:t>
            </a:r>
          </a:p>
          <a:p>
            <a:pPr lvl="1"/>
            <a:r>
              <a:rPr lang="en-US" sz="2300" dirty="0"/>
              <a:t>Maximum resident set size (</a:t>
            </a:r>
            <a:r>
              <a:rPr lang="en-US" sz="2300" dirty="0" err="1"/>
              <a:t>kbytes</a:t>
            </a:r>
            <a:r>
              <a:rPr lang="en-US" sz="2300" dirty="0"/>
              <a:t>)</a:t>
            </a:r>
          </a:p>
          <a:p>
            <a:pPr lvl="1"/>
            <a:r>
              <a:rPr lang="en-US" sz="2300" dirty="0"/>
              <a:t>NVPROF profiling (Avg. time for biggest GPU activity)	</a:t>
            </a:r>
          </a:p>
          <a:p>
            <a:pPr lvl="1"/>
            <a:endParaRPr lang="en-US" sz="2300" dirty="0"/>
          </a:p>
        </p:txBody>
      </p:sp>
      <p:sp>
        <p:nvSpPr>
          <p:cNvPr id="22" name="Rectangle 21">
            <a:extLst>
              <a:ext uri="{FF2B5EF4-FFF2-40B4-BE49-F238E27FC236}">
                <a16:creationId xmlns:a16="http://schemas.microsoft.com/office/drawing/2014/main" id="{C95B82D5-A8BB-45BF-BED8-C7B206892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30112" y="0"/>
            <a:ext cx="5961888" cy="6858000"/>
          </a:xfrm>
          <a:prstGeom prst="rect">
            <a:avLst/>
          </a:prstGeom>
          <a:solidFill>
            <a:srgbClr val="3D4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9">
            <a:extLst>
              <a:ext uri="{FF2B5EF4-FFF2-40B4-BE49-F238E27FC236}">
                <a16:creationId xmlns:a16="http://schemas.microsoft.com/office/drawing/2014/main" id="{296C61EC-FBF4-4216-BE67-6C864D30A0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484633"/>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9">
            <a:extLst>
              <a:ext uri="{FF2B5EF4-FFF2-40B4-BE49-F238E27FC236}">
                <a16:creationId xmlns:a16="http://schemas.microsoft.com/office/drawing/2014/main" id="{39D6C490-0229-4573-9696-B73E5B3A9C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3511296"/>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177EEA81-72B8-4147-961D-242A82F748FD}"/>
              </a:ext>
            </a:extLst>
          </p:cNvPr>
          <p:cNvPicPr>
            <a:picLocks noChangeAspect="1"/>
          </p:cNvPicPr>
          <p:nvPr/>
        </p:nvPicPr>
        <p:blipFill>
          <a:blip r:embed="rId2"/>
          <a:stretch>
            <a:fillRect/>
          </a:stretch>
        </p:blipFill>
        <p:spPr>
          <a:xfrm>
            <a:off x="7059168" y="3820820"/>
            <a:ext cx="4206240" cy="2124151"/>
          </a:xfrm>
          <a:prstGeom prst="rect">
            <a:avLst/>
          </a:prstGeom>
          <a:effectLst/>
        </p:spPr>
      </p:pic>
      <p:pic>
        <p:nvPicPr>
          <p:cNvPr id="9" name="Picture 8" descr="Chart, line chart&#10;&#10;Description automatically generated">
            <a:extLst>
              <a:ext uri="{FF2B5EF4-FFF2-40B4-BE49-F238E27FC236}">
                <a16:creationId xmlns:a16="http://schemas.microsoft.com/office/drawing/2014/main" id="{FA224F05-5498-4E64-91CD-42200AAFDF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29984" y="484634"/>
            <a:ext cx="4846320" cy="2717138"/>
          </a:xfrm>
          <a:prstGeom prst="rect">
            <a:avLst/>
          </a:prstGeom>
        </p:spPr>
      </p:pic>
      <p:pic>
        <p:nvPicPr>
          <p:cNvPr id="10" name="Picture 9">
            <a:extLst>
              <a:ext uri="{FF2B5EF4-FFF2-40B4-BE49-F238E27FC236}">
                <a16:creationId xmlns:a16="http://schemas.microsoft.com/office/drawing/2014/main" id="{9F353142-9ABF-433B-88A6-0CC1F0A44392}"/>
              </a:ext>
            </a:extLst>
          </p:cNvPr>
          <p:cNvPicPr>
            <a:picLocks noChangeAspect="1"/>
          </p:cNvPicPr>
          <p:nvPr/>
        </p:nvPicPr>
        <p:blipFill>
          <a:blip r:embed="rId4"/>
          <a:stretch>
            <a:fillRect/>
          </a:stretch>
        </p:blipFill>
        <p:spPr>
          <a:xfrm>
            <a:off x="6748272" y="3530960"/>
            <a:ext cx="4410075" cy="2743201"/>
          </a:xfrm>
          <a:prstGeom prst="rect">
            <a:avLst/>
          </a:prstGeom>
        </p:spPr>
      </p:pic>
      <p:sp>
        <p:nvSpPr>
          <p:cNvPr id="12" name="Title 1">
            <a:extLst>
              <a:ext uri="{FF2B5EF4-FFF2-40B4-BE49-F238E27FC236}">
                <a16:creationId xmlns:a16="http://schemas.microsoft.com/office/drawing/2014/main" id="{8A55A254-B94F-4099-83C2-F3283F838FA6}"/>
              </a:ext>
            </a:extLst>
          </p:cNvPr>
          <p:cNvSpPr>
            <a:spLocks noGrp="1"/>
          </p:cNvSpPr>
          <p:nvPr>
            <p:ph type="title"/>
          </p:nvPr>
        </p:nvSpPr>
        <p:spPr>
          <a:xfrm>
            <a:off x="804672" y="365125"/>
            <a:ext cx="5266155" cy="1325563"/>
          </a:xfrm>
        </p:spPr>
        <p:txBody>
          <a:bodyPr>
            <a:normAutofit/>
          </a:bodyPr>
          <a:lstStyle/>
          <a:p>
            <a:r>
              <a:rPr lang="en-US" dirty="0"/>
              <a:t>Data Collected</a:t>
            </a:r>
          </a:p>
        </p:txBody>
      </p:sp>
      <p:sp>
        <p:nvSpPr>
          <p:cNvPr id="13" name="TextBox 12">
            <a:extLst>
              <a:ext uri="{FF2B5EF4-FFF2-40B4-BE49-F238E27FC236}">
                <a16:creationId xmlns:a16="http://schemas.microsoft.com/office/drawing/2014/main" id="{6CDB0E38-AE05-4F53-B334-BB9418DF8361}"/>
              </a:ext>
            </a:extLst>
          </p:cNvPr>
          <p:cNvSpPr txBox="1"/>
          <p:nvPr/>
        </p:nvSpPr>
        <p:spPr>
          <a:xfrm>
            <a:off x="615696" y="5503783"/>
            <a:ext cx="5196460" cy="1323439"/>
          </a:xfrm>
          <a:prstGeom prst="rect">
            <a:avLst/>
          </a:prstGeom>
          <a:noFill/>
        </p:spPr>
        <p:txBody>
          <a:bodyPr wrap="square" rtlCol="0">
            <a:spAutoFit/>
          </a:bodyPr>
          <a:lstStyle/>
          <a:p>
            <a:r>
              <a:rPr lang="en-US" sz="1100" dirty="0" err="1">
                <a:solidFill>
                  <a:schemeClr val="accent1">
                    <a:lumMod val="75000"/>
                  </a:schemeClr>
                </a:solidFill>
              </a:rPr>
              <a:t>Objectness</a:t>
            </a:r>
            <a:r>
              <a:rPr lang="en-US" sz="1100" dirty="0">
                <a:solidFill>
                  <a:schemeClr val="accent1">
                    <a:lumMod val="75000"/>
                  </a:schemeClr>
                </a:solidFill>
              </a:rPr>
              <a:t> score	: measure how well the detector identifies the 		 	  locations and classes of objects during navigation</a:t>
            </a:r>
          </a:p>
          <a:p>
            <a:r>
              <a:rPr lang="en-US" sz="1100" dirty="0">
                <a:solidFill>
                  <a:schemeClr val="accent1">
                    <a:lumMod val="75000"/>
                  </a:schemeClr>
                </a:solidFill>
              </a:rPr>
              <a:t>Classification score	: identify if an object is present in the image and 		  the class of the object</a:t>
            </a:r>
          </a:p>
          <a:p>
            <a:r>
              <a:rPr lang="en-US" sz="1100" dirty="0">
                <a:solidFill>
                  <a:schemeClr val="accent1">
                    <a:lumMod val="75000"/>
                  </a:schemeClr>
                </a:solidFill>
              </a:rPr>
              <a:t>Precision		: </a:t>
            </a:r>
            <a:r>
              <a:rPr lang="en-US" sz="1100" dirty="0" err="1">
                <a:solidFill>
                  <a:schemeClr val="accent1">
                    <a:lumMod val="75000"/>
                  </a:schemeClr>
                </a:solidFill>
              </a:rPr>
              <a:t>tp</a:t>
            </a:r>
            <a:r>
              <a:rPr lang="en-US" sz="1100" dirty="0">
                <a:solidFill>
                  <a:schemeClr val="accent1">
                    <a:lumMod val="75000"/>
                  </a:schemeClr>
                </a:solidFill>
              </a:rPr>
              <a:t> / (</a:t>
            </a:r>
            <a:r>
              <a:rPr lang="en-US" sz="1100" dirty="0" err="1">
                <a:solidFill>
                  <a:schemeClr val="accent1">
                    <a:lumMod val="75000"/>
                  </a:schemeClr>
                </a:solidFill>
              </a:rPr>
              <a:t>tp</a:t>
            </a:r>
            <a:r>
              <a:rPr lang="en-US" sz="1100" dirty="0">
                <a:solidFill>
                  <a:schemeClr val="accent1">
                    <a:lumMod val="75000"/>
                  </a:schemeClr>
                </a:solidFill>
              </a:rPr>
              <a:t> + </a:t>
            </a:r>
            <a:r>
              <a:rPr lang="en-US" sz="1100" dirty="0" err="1">
                <a:solidFill>
                  <a:schemeClr val="accent1">
                    <a:lumMod val="75000"/>
                  </a:schemeClr>
                </a:solidFill>
              </a:rPr>
              <a:t>fp</a:t>
            </a:r>
            <a:r>
              <a:rPr lang="en-US" sz="1100" dirty="0">
                <a:solidFill>
                  <a:schemeClr val="accent1">
                    <a:lumMod val="75000"/>
                  </a:schemeClr>
                </a:solidFill>
              </a:rPr>
              <a:t>) or how many selected items are relevant</a:t>
            </a:r>
          </a:p>
          <a:p>
            <a:r>
              <a:rPr lang="en-US" sz="1100" dirty="0">
                <a:solidFill>
                  <a:schemeClr val="accent1">
                    <a:lumMod val="75000"/>
                  </a:schemeClr>
                </a:solidFill>
              </a:rPr>
              <a:t>Recall		: </a:t>
            </a:r>
            <a:r>
              <a:rPr lang="en-US" sz="1100" dirty="0" err="1">
                <a:solidFill>
                  <a:schemeClr val="accent1">
                    <a:lumMod val="75000"/>
                  </a:schemeClr>
                </a:solidFill>
              </a:rPr>
              <a:t>tp</a:t>
            </a:r>
            <a:r>
              <a:rPr lang="en-US" sz="1100" dirty="0">
                <a:solidFill>
                  <a:schemeClr val="accent1">
                    <a:lumMod val="75000"/>
                  </a:schemeClr>
                </a:solidFill>
              </a:rPr>
              <a:t> / (</a:t>
            </a:r>
            <a:r>
              <a:rPr lang="en-US" sz="1100" dirty="0" err="1">
                <a:solidFill>
                  <a:schemeClr val="accent1">
                    <a:lumMod val="75000"/>
                  </a:schemeClr>
                </a:solidFill>
              </a:rPr>
              <a:t>tp</a:t>
            </a:r>
            <a:r>
              <a:rPr lang="en-US" sz="1100" dirty="0">
                <a:solidFill>
                  <a:schemeClr val="accent1">
                    <a:lumMod val="75000"/>
                  </a:schemeClr>
                </a:solidFill>
              </a:rPr>
              <a:t> + </a:t>
            </a:r>
            <a:r>
              <a:rPr lang="en-US" sz="1100" dirty="0" err="1">
                <a:solidFill>
                  <a:schemeClr val="accent1">
                    <a:lumMod val="75000"/>
                  </a:schemeClr>
                </a:solidFill>
              </a:rPr>
              <a:t>fn</a:t>
            </a:r>
            <a:r>
              <a:rPr lang="en-US" sz="1100" dirty="0">
                <a:solidFill>
                  <a:schemeClr val="accent1">
                    <a:lumMod val="75000"/>
                  </a:schemeClr>
                </a:solidFill>
              </a:rPr>
              <a:t>) or how many relevant items are selected</a:t>
            </a:r>
          </a:p>
          <a:p>
            <a:endParaRPr lang="en-US" sz="1400" dirty="0"/>
          </a:p>
        </p:txBody>
      </p:sp>
    </p:spTree>
    <p:extLst>
      <p:ext uri="{BB962C8B-B14F-4D97-AF65-F5344CB8AC3E}">
        <p14:creationId xmlns:p14="http://schemas.microsoft.com/office/powerpoint/2010/main" val="27533378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20B43F2-4700-4E91-9AB8-9866C2C7B6F0}"/>
              </a:ext>
            </a:extLst>
          </p:cNvPr>
          <p:cNvSpPr>
            <a:spLocks noGrp="1"/>
          </p:cNvSpPr>
          <p:nvPr>
            <p:ph type="title"/>
          </p:nvPr>
        </p:nvSpPr>
        <p:spPr>
          <a:xfrm>
            <a:off x="838200" y="2631778"/>
            <a:ext cx="10515600" cy="1022944"/>
          </a:xfrm>
        </p:spPr>
        <p:txBody>
          <a:bodyPr/>
          <a:lstStyle/>
          <a:p>
            <a:pPr algn="ctr"/>
            <a:r>
              <a:rPr lang="en-US" dirty="0"/>
              <a:t>Demo of Inference</a:t>
            </a:r>
          </a:p>
        </p:txBody>
      </p:sp>
      <p:pic>
        <p:nvPicPr>
          <p:cNvPr id="3074" name="Picture 2" descr="Kubernetes components and it's capabilities - Boopathi's blog">
            <a:extLst>
              <a:ext uri="{FF2B5EF4-FFF2-40B4-BE49-F238E27FC236}">
                <a16:creationId xmlns:a16="http://schemas.microsoft.com/office/drawing/2014/main" id="{F2FD1F9D-5C10-4DD0-903A-9A6CEC37E6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1012" y="4023108"/>
            <a:ext cx="2438400" cy="12192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Codeception - How to start automatic tests | Droptica Blog">
            <a:extLst>
              <a:ext uri="{FF2B5EF4-FFF2-40B4-BE49-F238E27FC236}">
                <a16:creationId xmlns:a16="http://schemas.microsoft.com/office/drawing/2014/main" id="{B378D54D-0893-4D50-A0F2-98271658C2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2005" y="3899773"/>
            <a:ext cx="2603614" cy="1465869"/>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IBM Cloud - Wikipedia">
            <a:extLst>
              <a:ext uri="{FF2B5EF4-FFF2-40B4-BE49-F238E27FC236}">
                <a16:creationId xmlns:a16="http://schemas.microsoft.com/office/drawing/2014/main" id="{31AA6C02-0C01-4BA8-89BD-4D13BD284A8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76382" y="3990385"/>
            <a:ext cx="1799225" cy="12846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22625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D2937B-6748-4046-A1B3-10DC8FE00CA6}"/>
              </a:ext>
            </a:extLst>
          </p:cNvPr>
          <p:cNvSpPr>
            <a:spLocks noGrp="1"/>
          </p:cNvSpPr>
          <p:nvPr>
            <p:ph idx="1"/>
          </p:nvPr>
        </p:nvSpPr>
        <p:spPr>
          <a:xfrm>
            <a:off x="724294" y="1605343"/>
            <a:ext cx="5102351" cy="3952379"/>
          </a:xfrm>
        </p:spPr>
        <p:txBody>
          <a:bodyPr>
            <a:normAutofit/>
          </a:bodyPr>
          <a:lstStyle/>
          <a:p>
            <a:endParaRPr lang="en-US" sz="1400" dirty="0"/>
          </a:p>
          <a:p>
            <a:r>
              <a:rPr lang="en-US" sz="2300" b="1" dirty="0"/>
              <a:t>Test Case1: Common Object Detection</a:t>
            </a:r>
            <a:endParaRPr lang="en-US" sz="2300" dirty="0"/>
          </a:p>
        </p:txBody>
      </p:sp>
      <p:sp>
        <p:nvSpPr>
          <p:cNvPr id="22" name="Rectangle 21">
            <a:extLst>
              <a:ext uri="{FF2B5EF4-FFF2-40B4-BE49-F238E27FC236}">
                <a16:creationId xmlns:a16="http://schemas.microsoft.com/office/drawing/2014/main" id="{C95B82D5-A8BB-45BF-BED8-C7B206892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30112" y="0"/>
            <a:ext cx="5961888" cy="6858000"/>
          </a:xfrm>
          <a:prstGeom prst="rect">
            <a:avLst/>
          </a:prstGeom>
          <a:solidFill>
            <a:srgbClr val="3D4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9">
            <a:extLst>
              <a:ext uri="{FF2B5EF4-FFF2-40B4-BE49-F238E27FC236}">
                <a16:creationId xmlns:a16="http://schemas.microsoft.com/office/drawing/2014/main" id="{296C61EC-FBF4-4216-BE67-6C864D30A0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484633"/>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9">
            <a:extLst>
              <a:ext uri="{FF2B5EF4-FFF2-40B4-BE49-F238E27FC236}">
                <a16:creationId xmlns:a16="http://schemas.microsoft.com/office/drawing/2014/main" id="{39D6C490-0229-4573-9696-B73E5B3A9C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3511296"/>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Graphical user interface, application, website&#10;&#10;Description automatically generated">
            <a:extLst>
              <a:ext uri="{FF2B5EF4-FFF2-40B4-BE49-F238E27FC236}">
                <a16:creationId xmlns:a16="http://schemas.microsoft.com/office/drawing/2014/main" id="{95F5EA44-AC5C-4860-BE79-E920688D9C9B}"/>
              </a:ext>
            </a:extLst>
          </p:cNvPr>
          <p:cNvPicPr>
            <a:picLocks noChangeAspect="1"/>
          </p:cNvPicPr>
          <p:nvPr/>
        </p:nvPicPr>
        <p:blipFill rotWithShape="1">
          <a:blip r:embed="rId2">
            <a:extLst>
              <a:ext uri="{28A0092B-C50C-407E-A947-70E740481C1C}">
                <a14:useLocalDpi xmlns:a14="http://schemas.microsoft.com/office/drawing/2010/main" val="0"/>
              </a:ext>
            </a:extLst>
          </a:blip>
          <a:srcRect l="18483" t="-2656" r="16825" b="11160"/>
          <a:stretch/>
        </p:blipFill>
        <p:spPr>
          <a:xfrm>
            <a:off x="1181100" y="2412108"/>
            <a:ext cx="4645545" cy="2664718"/>
          </a:xfrm>
          <a:prstGeom prst="rect">
            <a:avLst/>
          </a:prstGeom>
          <a:ln>
            <a:solidFill>
              <a:schemeClr val="tx1"/>
            </a:solidFill>
          </a:ln>
        </p:spPr>
      </p:pic>
      <p:pic>
        <p:nvPicPr>
          <p:cNvPr id="6" name="Picture 5" descr="A picture containing text&#10;&#10;Description automatically generated">
            <a:extLst>
              <a:ext uri="{FF2B5EF4-FFF2-40B4-BE49-F238E27FC236}">
                <a16:creationId xmlns:a16="http://schemas.microsoft.com/office/drawing/2014/main" id="{CAC2FD4B-0AA7-404F-8762-1644362C4609}"/>
              </a:ext>
            </a:extLst>
          </p:cNvPr>
          <p:cNvPicPr>
            <a:picLocks noChangeAspect="1"/>
          </p:cNvPicPr>
          <p:nvPr/>
        </p:nvPicPr>
        <p:blipFill rotWithShape="1">
          <a:blip r:embed="rId3">
            <a:extLst>
              <a:ext uri="{28A0092B-C50C-407E-A947-70E740481C1C}">
                <a14:useLocalDpi xmlns:a14="http://schemas.microsoft.com/office/drawing/2010/main" val="0"/>
              </a:ext>
            </a:extLst>
          </a:blip>
          <a:srcRect l="5943" t="3013" r="5279" b="30482"/>
          <a:stretch/>
        </p:blipFill>
        <p:spPr>
          <a:xfrm>
            <a:off x="6714909" y="3511295"/>
            <a:ext cx="5119078" cy="2862071"/>
          </a:xfrm>
          <a:prstGeom prst="rect">
            <a:avLst/>
          </a:prstGeom>
        </p:spPr>
      </p:pic>
      <p:pic>
        <p:nvPicPr>
          <p:cNvPr id="8" name="Picture 7" descr="A picture containing computer, conference room&#10;&#10;Description automatically generated">
            <a:extLst>
              <a:ext uri="{FF2B5EF4-FFF2-40B4-BE49-F238E27FC236}">
                <a16:creationId xmlns:a16="http://schemas.microsoft.com/office/drawing/2014/main" id="{8C8BF262-05BF-4253-AABC-3D1B22CC51C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14909" y="484631"/>
            <a:ext cx="5119078" cy="2753869"/>
          </a:xfrm>
          <a:prstGeom prst="rect">
            <a:avLst/>
          </a:prstGeom>
        </p:spPr>
      </p:pic>
    </p:spTree>
    <p:extLst>
      <p:ext uri="{BB962C8B-B14F-4D97-AF65-F5344CB8AC3E}">
        <p14:creationId xmlns:p14="http://schemas.microsoft.com/office/powerpoint/2010/main" val="2832961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D2937B-6748-4046-A1B3-10DC8FE00CA6}"/>
              </a:ext>
            </a:extLst>
          </p:cNvPr>
          <p:cNvSpPr>
            <a:spLocks noGrp="1"/>
          </p:cNvSpPr>
          <p:nvPr>
            <p:ph idx="1"/>
          </p:nvPr>
        </p:nvSpPr>
        <p:spPr>
          <a:xfrm>
            <a:off x="724294" y="1605343"/>
            <a:ext cx="5102351" cy="3952379"/>
          </a:xfrm>
        </p:spPr>
        <p:txBody>
          <a:bodyPr>
            <a:normAutofit/>
          </a:bodyPr>
          <a:lstStyle/>
          <a:p>
            <a:endParaRPr lang="en-US" sz="1400" dirty="0"/>
          </a:p>
          <a:p>
            <a:r>
              <a:rPr lang="en-US" sz="2300" b="1" dirty="0"/>
              <a:t>Test Case2: Blood Cell Detection</a:t>
            </a:r>
            <a:endParaRPr lang="en-US" sz="2300" dirty="0"/>
          </a:p>
        </p:txBody>
      </p:sp>
      <p:sp>
        <p:nvSpPr>
          <p:cNvPr id="22" name="Rectangle 21">
            <a:extLst>
              <a:ext uri="{FF2B5EF4-FFF2-40B4-BE49-F238E27FC236}">
                <a16:creationId xmlns:a16="http://schemas.microsoft.com/office/drawing/2014/main" id="{C95B82D5-A8BB-45BF-BED8-C7B206892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30112" y="0"/>
            <a:ext cx="5961888" cy="6858000"/>
          </a:xfrm>
          <a:prstGeom prst="rect">
            <a:avLst/>
          </a:prstGeom>
          <a:solidFill>
            <a:srgbClr val="3D4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9">
            <a:extLst>
              <a:ext uri="{FF2B5EF4-FFF2-40B4-BE49-F238E27FC236}">
                <a16:creationId xmlns:a16="http://schemas.microsoft.com/office/drawing/2014/main" id="{296C61EC-FBF4-4216-BE67-6C864D30A0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484633"/>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9">
            <a:extLst>
              <a:ext uri="{FF2B5EF4-FFF2-40B4-BE49-F238E27FC236}">
                <a16:creationId xmlns:a16="http://schemas.microsoft.com/office/drawing/2014/main" id="{39D6C490-0229-4573-9696-B73E5B3A9C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3511296"/>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4" descr="Graphical user interface, text, letter, email&#10;&#10;Description automatically generated">
            <a:extLst>
              <a:ext uri="{FF2B5EF4-FFF2-40B4-BE49-F238E27FC236}">
                <a16:creationId xmlns:a16="http://schemas.microsoft.com/office/drawing/2014/main" id="{67CBD6A8-AC50-4420-BB08-30A1F262DDA7}"/>
              </a:ext>
            </a:extLst>
          </p:cNvPr>
          <p:cNvPicPr>
            <a:picLocks noChangeAspect="1"/>
          </p:cNvPicPr>
          <p:nvPr/>
        </p:nvPicPr>
        <p:blipFill rotWithShape="1">
          <a:blip r:embed="rId2">
            <a:extLst>
              <a:ext uri="{28A0092B-C50C-407E-A947-70E740481C1C}">
                <a14:useLocalDpi xmlns:a14="http://schemas.microsoft.com/office/drawing/2010/main" val="0"/>
              </a:ext>
            </a:extLst>
          </a:blip>
          <a:srcRect l="19531" r="17288" b="21065"/>
          <a:stretch/>
        </p:blipFill>
        <p:spPr>
          <a:xfrm>
            <a:off x="953409" y="2524124"/>
            <a:ext cx="4676775" cy="2667001"/>
          </a:xfrm>
          <a:prstGeom prst="rect">
            <a:avLst/>
          </a:prstGeom>
          <a:ln>
            <a:solidFill>
              <a:schemeClr val="tx1"/>
            </a:solidFill>
          </a:ln>
        </p:spPr>
      </p:pic>
      <p:pic>
        <p:nvPicPr>
          <p:cNvPr id="4" name="Picture 3" descr="Text, whiteboard&#10;&#10;Description automatically generated">
            <a:extLst>
              <a:ext uri="{FF2B5EF4-FFF2-40B4-BE49-F238E27FC236}">
                <a16:creationId xmlns:a16="http://schemas.microsoft.com/office/drawing/2014/main" id="{260815B2-9644-4745-BD7F-5E72F6774598}"/>
              </a:ext>
            </a:extLst>
          </p:cNvPr>
          <p:cNvPicPr>
            <a:picLocks noChangeAspect="1"/>
          </p:cNvPicPr>
          <p:nvPr/>
        </p:nvPicPr>
        <p:blipFill rotWithShape="1">
          <a:blip r:embed="rId3">
            <a:extLst>
              <a:ext uri="{28A0092B-C50C-407E-A947-70E740481C1C}">
                <a14:useLocalDpi xmlns:a14="http://schemas.microsoft.com/office/drawing/2010/main" val="0"/>
              </a:ext>
            </a:extLst>
          </a:blip>
          <a:srcRect l="30472" t="2393" r="31030" b="26078"/>
          <a:stretch/>
        </p:blipFill>
        <p:spPr>
          <a:xfrm>
            <a:off x="6729984" y="3511296"/>
            <a:ext cx="4846320" cy="2807587"/>
          </a:xfrm>
          <a:prstGeom prst="rect">
            <a:avLst/>
          </a:prstGeom>
        </p:spPr>
      </p:pic>
      <p:pic>
        <p:nvPicPr>
          <p:cNvPr id="7" name="Picture 6" descr="A picture containing text, fabric&#10;&#10;Description automatically generated">
            <a:extLst>
              <a:ext uri="{FF2B5EF4-FFF2-40B4-BE49-F238E27FC236}">
                <a16:creationId xmlns:a16="http://schemas.microsoft.com/office/drawing/2014/main" id="{6E074C98-2F03-48E9-B3C7-2E25218CAC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29983" y="484632"/>
            <a:ext cx="4846320" cy="2752851"/>
          </a:xfrm>
          <a:prstGeom prst="rect">
            <a:avLst/>
          </a:prstGeom>
        </p:spPr>
      </p:pic>
    </p:spTree>
    <p:extLst>
      <p:ext uri="{BB962C8B-B14F-4D97-AF65-F5344CB8AC3E}">
        <p14:creationId xmlns:p14="http://schemas.microsoft.com/office/powerpoint/2010/main" val="7978378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88FA0-9F63-4C25-A193-AAB1BAFB4FFC}"/>
              </a:ext>
            </a:extLst>
          </p:cNvPr>
          <p:cNvSpPr>
            <a:spLocks noGrp="1"/>
          </p:cNvSpPr>
          <p:nvPr>
            <p:ph type="title"/>
          </p:nvPr>
        </p:nvSpPr>
        <p:spPr>
          <a:xfrm>
            <a:off x="838200" y="2610485"/>
            <a:ext cx="10515600" cy="1325563"/>
          </a:xfrm>
        </p:spPr>
        <p:txBody>
          <a:bodyPr/>
          <a:lstStyle/>
          <a:p>
            <a:pPr algn="ctr"/>
            <a:r>
              <a:rPr lang="en-US" u="sng" dirty="0">
                <a:hlinkClick r:id="rId2"/>
              </a:rPr>
              <a:t>Inference: http://159.122.181.44:32073/</a:t>
            </a:r>
            <a:r>
              <a:rPr lang="en-US" u="sng" dirty="0"/>
              <a:t> </a:t>
            </a:r>
          </a:p>
        </p:txBody>
      </p:sp>
      <p:pic>
        <p:nvPicPr>
          <p:cNvPr id="4" name="Picture 2" descr="Kubernetes components and it's capabilities - Boopathi's blog">
            <a:extLst>
              <a:ext uri="{FF2B5EF4-FFF2-40B4-BE49-F238E27FC236}">
                <a16:creationId xmlns:a16="http://schemas.microsoft.com/office/drawing/2014/main" id="{9BC90C62-8BF2-475D-B35A-8EB54F8304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61106" y="4502545"/>
            <a:ext cx="2438400" cy="12192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Codeception - How to start automatic tests | Droptica Blog">
            <a:extLst>
              <a:ext uri="{FF2B5EF4-FFF2-40B4-BE49-F238E27FC236}">
                <a16:creationId xmlns:a16="http://schemas.microsoft.com/office/drawing/2014/main" id="{969D1EA7-0855-4DD9-A9C7-EDA14DB1EC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22099" y="4379210"/>
            <a:ext cx="2603614" cy="146586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IBM Cloud - Wikipedia">
            <a:extLst>
              <a:ext uri="{FF2B5EF4-FFF2-40B4-BE49-F238E27FC236}">
                <a16:creationId xmlns:a16="http://schemas.microsoft.com/office/drawing/2014/main" id="{E9AEA5CF-917A-4180-B948-51070FDC83E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86476" y="4469822"/>
            <a:ext cx="1799225" cy="12846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45308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20B43F2-4700-4E91-9AB8-9866C2C7B6F0}"/>
              </a:ext>
            </a:extLst>
          </p:cNvPr>
          <p:cNvSpPr>
            <a:spLocks noGrp="1"/>
          </p:cNvSpPr>
          <p:nvPr>
            <p:ph type="title"/>
          </p:nvPr>
        </p:nvSpPr>
        <p:spPr>
          <a:xfrm>
            <a:off x="838200" y="2917528"/>
            <a:ext cx="10515600" cy="1022944"/>
          </a:xfrm>
        </p:spPr>
        <p:txBody>
          <a:bodyPr/>
          <a:lstStyle/>
          <a:p>
            <a:pPr algn="ctr"/>
            <a:r>
              <a:rPr lang="en-US" dirty="0"/>
              <a:t>Results/Evaluation</a:t>
            </a:r>
          </a:p>
        </p:txBody>
      </p:sp>
      <p:pic>
        <p:nvPicPr>
          <p:cNvPr id="4100" name="Picture 4" descr="Competitive Gap Analysis | Outspoken Media">
            <a:extLst>
              <a:ext uri="{FF2B5EF4-FFF2-40B4-BE49-F238E27FC236}">
                <a16:creationId xmlns:a16="http://schemas.microsoft.com/office/drawing/2014/main" id="{EB2BDB6F-DE80-4E53-914A-3F35B8F726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89044" y="4245272"/>
            <a:ext cx="2213911" cy="17714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70627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2" name="Rectangle 45">
            <a:extLst>
              <a:ext uri="{FF2B5EF4-FFF2-40B4-BE49-F238E27FC236}">
                <a16:creationId xmlns:a16="http://schemas.microsoft.com/office/drawing/2014/main" id="{0205D939-00C4-4F2E-9797-3170DD040D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E4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47">
            <a:extLst>
              <a:ext uri="{FF2B5EF4-FFF2-40B4-BE49-F238E27FC236}">
                <a16:creationId xmlns:a16="http://schemas.microsoft.com/office/drawing/2014/main" id="{38EE4E44-1403-472B-8C01-D354CB8F5A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56866" y="480060"/>
            <a:ext cx="545812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0525CAF3-B11B-43D0-8832-1E28A0687FAE}"/>
              </a:ext>
            </a:extLst>
          </p:cNvPr>
          <p:cNvPicPr>
            <a:picLocks noChangeAspect="1"/>
          </p:cNvPicPr>
          <p:nvPr/>
        </p:nvPicPr>
        <p:blipFill rotWithShape="1">
          <a:blip r:embed="rId2"/>
          <a:srcRect t="2529" r="-1" b="-1"/>
          <a:stretch/>
        </p:blipFill>
        <p:spPr>
          <a:xfrm>
            <a:off x="6256866" y="480061"/>
            <a:ext cx="5444418" cy="5897880"/>
          </a:xfrm>
          <a:prstGeom prst="rect">
            <a:avLst/>
          </a:prstGeom>
        </p:spPr>
      </p:pic>
      <p:sp>
        <p:nvSpPr>
          <p:cNvPr id="54" name="Rectangle 49">
            <a:extLst>
              <a:ext uri="{FF2B5EF4-FFF2-40B4-BE49-F238E27FC236}">
                <a16:creationId xmlns:a16="http://schemas.microsoft.com/office/drawing/2014/main" id="{583CCE40-4C5F-42D3-86D9-7892AD1E9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5458121"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5B896610-E809-42C9-A74B-DC8BDE1DF51F}"/>
              </a:ext>
            </a:extLst>
          </p:cNvPr>
          <p:cNvPicPr>
            <a:picLocks noChangeAspect="1"/>
          </p:cNvPicPr>
          <p:nvPr/>
        </p:nvPicPr>
        <p:blipFill rotWithShape="1">
          <a:blip r:embed="rId3"/>
          <a:srcRect t="1172" r="1" b="1"/>
          <a:stretch/>
        </p:blipFill>
        <p:spPr>
          <a:xfrm>
            <a:off x="490716" y="480060"/>
            <a:ext cx="5430712" cy="5897880"/>
          </a:xfrm>
          <a:prstGeom prst="rect">
            <a:avLst/>
          </a:prstGeom>
        </p:spPr>
      </p:pic>
      <p:sp>
        <p:nvSpPr>
          <p:cNvPr id="9" name="TextBox 8">
            <a:extLst>
              <a:ext uri="{FF2B5EF4-FFF2-40B4-BE49-F238E27FC236}">
                <a16:creationId xmlns:a16="http://schemas.microsoft.com/office/drawing/2014/main" id="{B95FE574-B1E2-495A-A84A-07F753506EE3}"/>
              </a:ext>
            </a:extLst>
          </p:cNvPr>
          <p:cNvSpPr txBox="1"/>
          <p:nvPr/>
        </p:nvSpPr>
        <p:spPr>
          <a:xfrm>
            <a:off x="3857625" y="704850"/>
            <a:ext cx="1247775" cy="369332"/>
          </a:xfrm>
          <a:prstGeom prst="rect">
            <a:avLst/>
          </a:prstGeom>
          <a:noFill/>
        </p:spPr>
        <p:txBody>
          <a:bodyPr wrap="square" rtlCol="0">
            <a:spAutoFit/>
          </a:bodyPr>
          <a:lstStyle/>
          <a:p>
            <a:r>
              <a:rPr lang="en-US" dirty="0"/>
              <a:t>YOLO v3</a:t>
            </a:r>
          </a:p>
        </p:txBody>
      </p:sp>
    </p:spTree>
    <p:extLst>
      <p:ext uri="{BB962C8B-B14F-4D97-AF65-F5344CB8AC3E}">
        <p14:creationId xmlns:p14="http://schemas.microsoft.com/office/powerpoint/2010/main" val="40702898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D2937B-6748-4046-A1B3-10DC8FE00CA6}"/>
              </a:ext>
            </a:extLst>
          </p:cNvPr>
          <p:cNvSpPr>
            <a:spLocks noGrp="1"/>
          </p:cNvSpPr>
          <p:nvPr>
            <p:ph idx="1"/>
          </p:nvPr>
        </p:nvSpPr>
        <p:spPr>
          <a:xfrm>
            <a:off x="512065" y="2036646"/>
            <a:ext cx="5102351" cy="4217850"/>
          </a:xfrm>
        </p:spPr>
        <p:txBody>
          <a:bodyPr>
            <a:normAutofit/>
          </a:bodyPr>
          <a:lstStyle/>
          <a:p>
            <a:pPr algn="just"/>
            <a:r>
              <a:rPr lang="en-US" sz="1400" b="1" dirty="0"/>
              <a:t>Object Detection </a:t>
            </a:r>
            <a:r>
              <a:rPr lang="en-US" sz="1400" dirty="0"/>
              <a:t>is a common Computer Vision problem which deals with identifying and locating objects of certain classes in images.</a:t>
            </a:r>
          </a:p>
          <a:p>
            <a:pPr algn="just"/>
            <a:r>
              <a:rPr lang="en-US" sz="1400" dirty="0"/>
              <a:t> When humans look at images or video, we can recognize and locate objects of interest within a matter of moments. The goal of object detection is to replicate this intelligence using a computer.</a:t>
            </a:r>
          </a:p>
          <a:p>
            <a:pPr algn="just"/>
            <a:r>
              <a:rPr lang="en-US" sz="1400" dirty="0"/>
              <a:t>Given a set of object classes, object detection helps in determining the location and scale of all object instances, if any, that are present in an image. </a:t>
            </a:r>
          </a:p>
          <a:p>
            <a:pPr algn="just" fontAlgn="base"/>
            <a:r>
              <a:rPr lang="en-US" sz="1400" b="1" dirty="0"/>
              <a:t>Object Detection </a:t>
            </a:r>
            <a:r>
              <a:rPr lang="en-US" sz="1400" dirty="0"/>
              <a:t>provides the means for doing exactly that.</a:t>
            </a:r>
          </a:p>
          <a:p>
            <a:endParaRPr lang="en-US" sz="1400" dirty="0"/>
          </a:p>
        </p:txBody>
      </p:sp>
      <p:sp>
        <p:nvSpPr>
          <p:cNvPr id="22" name="Rectangle 21">
            <a:extLst>
              <a:ext uri="{FF2B5EF4-FFF2-40B4-BE49-F238E27FC236}">
                <a16:creationId xmlns:a16="http://schemas.microsoft.com/office/drawing/2014/main" id="{C95B82D5-A8BB-45BF-BED8-C7B206892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30112" y="0"/>
            <a:ext cx="5961888" cy="6858000"/>
          </a:xfrm>
          <a:prstGeom prst="rect">
            <a:avLst/>
          </a:prstGeom>
          <a:solidFill>
            <a:srgbClr val="3D4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9">
            <a:extLst>
              <a:ext uri="{FF2B5EF4-FFF2-40B4-BE49-F238E27FC236}">
                <a16:creationId xmlns:a16="http://schemas.microsoft.com/office/drawing/2014/main" id="{296C61EC-FBF4-4216-BE67-6C864D30A0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484633"/>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9">
            <a:extLst>
              <a:ext uri="{FF2B5EF4-FFF2-40B4-BE49-F238E27FC236}">
                <a16:creationId xmlns:a16="http://schemas.microsoft.com/office/drawing/2014/main" id="{39D6C490-0229-4573-9696-B73E5B3A9C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3511296"/>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CE970F84-2CAB-485A-848C-B9CDFAE30C3C}"/>
              </a:ext>
            </a:extLst>
          </p:cNvPr>
          <p:cNvSpPr>
            <a:spLocks noGrp="1"/>
          </p:cNvSpPr>
          <p:nvPr>
            <p:ph type="title"/>
          </p:nvPr>
        </p:nvSpPr>
        <p:spPr>
          <a:xfrm>
            <a:off x="615696" y="324466"/>
            <a:ext cx="5102351" cy="1676603"/>
          </a:xfrm>
        </p:spPr>
        <p:txBody>
          <a:bodyPr>
            <a:normAutofit/>
          </a:bodyPr>
          <a:lstStyle/>
          <a:p>
            <a:r>
              <a:rPr lang="en-US" b="1" dirty="0"/>
              <a:t>Object Detection : An Overview </a:t>
            </a:r>
          </a:p>
        </p:txBody>
      </p:sp>
      <p:pic>
        <p:nvPicPr>
          <p:cNvPr id="9" name="Picture 8" descr="A picture containing toy&#10;&#10;Description automatically generated">
            <a:extLst>
              <a:ext uri="{FF2B5EF4-FFF2-40B4-BE49-F238E27FC236}">
                <a16:creationId xmlns:a16="http://schemas.microsoft.com/office/drawing/2014/main" id="{8F1AA51C-1B07-4EA0-A39C-6BDF8137F76D}"/>
              </a:ext>
            </a:extLst>
          </p:cNvPr>
          <p:cNvPicPr>
            <a:picLocks noChangeAspect="1"/>
          </p:cNvPicPr>
          <p:nvPr/>
        </p:nvPicPr>
        <p:blipFill rotWithShape="1">
          <a:blip r:embed="rId2">
            <a:extLst>
              <a:ext uri="{28A0092B-C50C-407E-A947-70E740481C1C}">
                <a14:useLocalDpi xmlns:a14="http://schemas.microsoft.com/office/drawing/2010/main" val="0"/>
              </a:ext>
            </a:extLst>
          </a:blip>
          <a:srcRect l="17369" t="-988" r="12879" b="1857"/>
          <a:stretch/>
        </p:blipFill>
        <p:spPr>
          <a:xfrm>
            <a:off x="6635004" y="403123"/>
            <a:ext cx="5152103" cy="5970244"/>
          </a:xfrm>
          <a:prstGeom prst="rect">
            <a:avLst/>
          </a:prstGeom>
          <a:effectLst/>
        </p:spPr>
      </p:pic>
    </p:spTree>
    <p:extLst>
      <p:ext uri="{BB962C8B-B14F-4D97-AF65-F5344CB8AC3E}">
        <p14:creationId xmlns:p14="http://schemas.microsoft.com/office/powerpoint/2010/main" val="41814584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2" name="Rectangle 45">
            <a:extLst>
              <a:ext uri="{FF2B5EF4-FFF2-40B4-BE49-F238E27FC236}">
                <a16:creationId xmlns:a16="http://schemas.microsoft.com/office/drawing/2014/main" id="{0205D939-00C4-4F2E-9797-3170DD040D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E4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47">
            <a:extLst>
              <a:ext uri="{FF2B5EF4-FFF2-40B4-BE49-F238E27FC236}">
                <a16:creationId xmlns:a16="http://schemas.microsoft.com/office/drawing/2014/main" id="{38EE4E44-1403-472B-8C01-D354CB8F5A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56866" y="480060"/>
            <a:ext cx="545812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49">
            <a:extLst>
              <a:ext uri="{FF2B5EF4-FFF2-40B4-BE49-F238E27FC236}">
                <a16:creationId xmlns:a16="http://schemas.microsoft.com/office/drawing/2014/main" id="{583CCE40-4C5F-42D3-86D9-7892AD1E9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5458121"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339291D0-100B-4FD3-91B2-0F35FF1236E0}"/>
              </a:ext>
            </a:extLst>
          </p:cNvPr>
          <p:cNvPicPr>
            <a:picLocks noChangeAspect="1"/>
          </p:cNvPicPr>
          <p:nvPr/>
        </p:nvPicPr>
        <p:blipFill>
          <a:blip r:embed="rId2"/>
          <a:stretch>
            <a:fillRect/>
          </a:stretch>
        </p:blipFill>
        <p:spPr>
          <a:xfrm>
            <a:off x="477011" y="480059"/>
            <a:ext cx="5458121" cy="5871579"/>
          </a:xfrm>
          <a:prstGeom prst="rect">
            <a:avLst/>
          </a:prstGeom>
        </p:spPr>
      </p:pic>
      <p:pic>
        <p:nvPicPr>
          <p:cNvPr id="3" name="Picture 2">
            <a:extLst>
              <a:ext uri="{FF2B5EF4-FFF2-40B4-BE49-F238E27FC236}">
                <a16:creationId xmlns:a16="http://schemas.microsoft.com/office/drawing/2014/main" id="{F147C057-1AA6-4905-A314-A8686930D228}"/>
              </a:ext>
            </a:extLst>
          </p:cNvPr>
          <p:cNvPicPr>
            <a:picLocks noChangeAspect="1"/>
          </p:cNvPicPr>
          <p:nvPr/>
        </p:nvPicPr>
        <p:blipFill>
          <a:blip r:embed="rId3"/>
          <a:stretch>
            <a:fillRect/>
          </a:stretch>
        </p:blipFill>
        <p:spPr>
          <a:xfrm>
            <a:off x="6256867" y="480058"/>
            <a:ext cx="5458121" cy="5897881"/>
          </a:xfrm>
          <a:prstGeom prst="rect">
            <a:avLst/>
          </a:prstGeom>
        </p:spPr>
      </p:pic>
      <p:sp>
        <p:nvSpPr>
          <p:cNvPr id="10" name="TextBox 9">
            <a:extLst>
              <a:ext uri="{FF2B5EF4-FFF2-40B4-BE49-F238E27FC236}">
                <a16:creationId xmlns:a16="http://schemas.microsoft.com/office/drawing/2014/main" id="{E9725A3D-D8ED-47C1-B3F7-917B0E58BECD}"/>
              </a:ext>
            </a:extLst>
          </p:cNvPr>
          <p:cNvSpPr txBox="1"/>
          <p:nvPr/>
        </p:nvSpPr>
        <p:spPr>
          <a:xfrm>
            <a:off x="3857625" y="704850"/>
            <a:ext cx="1247775" cy="369332"/>
          </a:xfrm>
          <a:prstGeom prst="rect">
            <a:avLst/>
          </a:prstGeom>
          <a:noFill/>
        </p:spPr>
        <p:txBody>
          <a:bodyPr wrap="square" rtlCol="0">
            <a:spAutoFit/>
          </a:bodyPr>
          <a:lstStyle/>
          <a:p>
            <a:r>
              <a:rPr lang="en-US" dirty="0"/>
              <a:t>Tiny Yolov3</a:t>
            </a:r>
          </a:p>
        </p:txBody>
      </p:sp>
    </p:spTree>
    <p:extLst>
      <p:ext uri="{BB962C8B-B14F-4D97-AF65-F5344CB8AC3E}">
        <p14:creationId xmlns:p14="http://schemas.microsoft.com/office/powerpoint/2010/main" val="16210572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D71ED20-062E-4104-B323-B3C6161541C8}"/>
              </a:ext>
            </a:extLst>
          </p:cNvPr>
          <p:cNvSpPr>
            <a:spLocks noGrp="1"/>
          </p:cNvSpPr>
          <p:nvPr>
            <p:ph idx="1"/>
          </p:nvPr>
        </p:nvSpPr>
        <p:spPr>
          <a:xfrm>
            <a:off x="838200" y="500332"/>
            <a:ext cx="10515600" cy="5046453"/>
          </a:xfrm>
        </p:spPr>
        <p:txBody>
          <a:bodyPr>
            <a:normAutofit fontScale="77500" lnSpcReduction="20000"/>
          </a:bodyPr>
          <a:lstStyle/>
          <a:p>
            <a:r>
              <a:rPr lang="en-US" dirty="0"/>
              <a:t>Model</a:t>
            </a:r>
          </a:p>
          <a:p>
            <a:pPr lvl="1"/>
            <a:r>
              <a:rPr lang="en-US" dirty="0"/>
              <a:t>Yolo Tiny trains faster irrespective of training platform (cloud or </a:t>
            </a:r>
            <a:r>
              <a:rPr lang="en-US" dirty="0" err="1"/>
              <a:t>baremetal</a:t>
            </a:r>
            <a:r>
              <a:rPr lang="en-US" dirty="0"/>
              <a:t>)</a:t>
            </a:r>
          </a:p>
          <a:p>
            <a:pPr lvl="2"/>
            <a:r>
              <a:rPr lang="en-US" dirty="0"/>
              <a:t>Inference: Lesser layers in Yolo tiny</a:t>
            </a:r>
          </a:p>
          <a:p>
            <a:pPr lvl="1"/>
            <a:r>
              <a:rPr lang="en-US" dirty="0"/>
              <a:t>Both models reach higher </a:t>
            </a:r>
            <a:r>
              <a:rPr lang="en-US" dirty="0" err="1"/>
              <a:t>objectness</a:t>
            </a:r>
            <a:r>
              <a:rPr lang="en-US" dirty="0"/>
              <a:t> score for batch size 32 irrespective of the number of epochs</a:t>
            </a:r>
          </a:p>
          <a:p>
            <a:pPr lvl="2"/>
            <a:r>
              <a:rPr lang="en-US" dirty="0"/>
              <a:t>Inference: Move inclusive dataset (containing all the classes)</a:t>
            </a:r>
          </a:p>
          <a:p>
            <a:pPr lvl="1"/>
            <a:r>
              <a:rPr lang="en-US" dirty="0"/>
              <a:t>Higher precision or recall</a:t>
            </a:r>
          </a:p>
          <a:p>
            <a:pPr lvl="2"/>
            <a:r>
              <a:rPr lang="en-US" dirty="0"/>
              <a:t>Inference: </a:t>
            </a:r>
          </a:p>
          <a:p>
            <a:pPr lvl="3"/>
            <a:r>
              <a:rPr lang="en-US" dirty="0"/>
              <a:t>For Blood Cell detection	   - recall is a better as our priority is </a:t>
            </a:r>
            <a:r>
              <a:rPr lang="en-US" sz="1800" u="sng" dirty="0"/>
              <a:t>how many relevant items are selected</a:t>
            </a:r>
            <a:endParaRPr lang="en-US" u="sng" dirty="0"/>
          </a:p>
          <a:p>
            <a:pPr lvl="3"/>
            <a:r>
              <a:rPr lang="en-US" dirty="0"/>
              <a:t>For common object detection - precision is better as our priority is </a:t>
            </a:r>
            <a:r>
              <a:rPr lang="en-US" u="sng" dirty="0"/>
              <a:t>how many selected items are relevant</a:t>
            </a:r>
          </a:p>
          <a:p>
            <a:pPr marL="1371600" lvl="3" indent="0">
              <a:buNone/>
            </a:pPr>
            <a:endParaRPr lang="en-US" dirty="0"/>
          </a:p>
          <a:p>
            <a:r>
              <a:rPr lang="en-US" dirty="0"/>
              <a:t>Execution Environment: </a:t>
            </a:r>
          </a:p>
          <a:p>
            <a:pPr lvl="1"/>
            <a:r>
              <a:rPr lang="en-US" dirty="0"/>
              <a:t>More consistent metrics for use of resources in </a:t>
            </a:r>
            <a:r>
              <a:rPr lang="en-US" dirty="0" err="1"/>
              <a:t>baremetal</a:t>
            </a:r>
            <a:r>
              <a:rPr lang="en-US" dirty="0"/>
              <a:t> for specific batch size </a:t>
            </a:r>
          </a:p>
          <a:p>
            <a:pPr lvl="2"/>
            <a:r>
              <a:rPr lang="en-US" dirty="0"/>
              <a:t>Inference: Due to no sharing of resources on </a:t>
            </a:r>
            <a:r>
              <a:rPr lang="en-US" dirty="0" err="1"/>
              <a:t>baremetal</a:t>
            </a:r>
            <a:endParaRPr lang="en-US" dirty="0"/>
          </a:p>
          <a:p>
            <a:pPr lvl="1"/>
            <a:r>
              <a:rPr lang="en-US" dirty="0"/>
              <a:t>Diff in time and way of handling same matrix multiplication while training – GPU in Cloud is faster:</a:t>
            </a:r>
          </a:p>
          <a:p>
            <a:pPr lvl="2"/>
            <a:r>
              <a:rPr lang="en-US" dirty="0"/>
              <a:t>Inference: </a:t>
            </a:r>
          </a:p>
          <a:p>
            <a:pPr lvl="3"/>
            <a:r>
              <a:rPr lang="en-US" dirty="0"/>
              <a:t>Different architecture of GPU (Maxwell – </a:t>
            </a:r>
            <a:r>
              <a:rPr lang="en-US" dirty="0" err="1"/>
              <a:t>baremetal</a:t>
            </a:r>
            <a:r>
              <a:rPr lang="en-US" dirty="0"/>
              <a:t>  vs Turing - cloud)</a:t>
            </a:r>
          </a:p>
          <a:p>
            <a:pPr lvl="3"/>
            <a:r>
              <a:rPr lang="en-US" dirty="0"/>
              <a:t>Cloud give easy and faster access to latest (Sep 2018 vs Sep 2016) without maintenance costs</a:t>
            </a:r>
          </a:p>
          <a:p>
            <a:pPr lvl="1"/>
            <a:r>
              <a:rPr lang="en-US" dirty="0"/>
              <a:t>Higher CPU usage in cloud</a:t>
            </a:r>
          </a:p>
          <a:p>
            <a:pPr lvl="2"/>
            <a:r>
              <a:rPr lang="en-US" dirty="0"/>
              <a:t>Inference: More movement of data in cloud as the data was streamed to and from other storage</a:t>
            </a:r>
          </a:p>
          <a:p>
            <a:pPr lvl="3"/>
            <a:endParaRPr lang="en-US" dirty="0"/>
          </a:p>
        </p:txBody>
      </p:sp>
      <p:sp>
        <p:nvSpPr>
          <p:cNvPr id="4" name="TextBox 3">
            <a:extLst>
              <a:ext uri="{FF2B5EF4-FFF2-40B4-BE49-F238E27FC236}">
                <a16:creationId xmlns:a16="http://schemas.microsoft.com/office/drawing/2014/main" id="{C68AA265-E824-4123-8B27-D19C0D78FB91}"/>
              </a:ext>
            </a:extLst>
          </p:cNvPr>
          <p:cNvSpPr txBox="1"/>
          <p:nvPr/>
        </p:nvSpPr>
        <p:spPr>
          <a:xfrm>
            <a:off x="2014196" y="5900598"/>
            <a:ext cx="8163608" cy="830997"/>
          </a:xfrm>
          <a:prstGeom prst="rect">
            <a:avLst/>
          </a:prstGeom>
          <a:noFill/>
        </p:spPr>
        <p:txBody>
          <a:bodyPr wrap="square" rtlCol="0">
            <a:spAutoFit/>
          </a:bodyPr>
          <a:lstStyle/>
          <a:p>
            <a:r>
              <a:rPr lang="en-US" sz="1200" dirty="0" err="1">
                <a:solidFill>
                  <a:schemeClr val="accent1">
                    <a:lumMod val="75000"/>
                  </a:schemeClr>
                </a:solidFill>
              </a:rPr>
              <a:t>Objectness</a:t>
            </a:r>
            <a:r>
              <a:rPr lang="en-US" sz="1200" dirty="0">
                <a:solidFill>
                  <a:schemeClr val="accent1">
                    <a:lumMod val="75000"/>
                  </a:schemeClr>
                </a:solidFill>
              </a:rPr>
              <a:t> score	: measure how well the detector identifies the locations and classes of objects during navigation</a:t>
            </a:r>
          </a:p>
          <a:p>
            <a:r>
              <a:rPr lang="en-US" sz="1200" dirty="0">
                <a:solidFill>
                  <a:schemeClr val="accent1">
                    <a:lumMod val="75000"/>
                  </a:schemeClr>
                </a:solidFill>
              </a:rPr>
              <a:t>Classification score	: identify if an object is present in the image and the class of the object</a:t>
            </a:r>
          </a:p>
          <a:p>
            <a:r>
              <a:rPr lang="en-US" sz="1200" dirty="0">
                <a:solidFill>
                  <a:schemeClr val="accent1">
                    <a:lumMod val="75000"/>
                  </a:schemeClr>
                </a:solidFill>
              </a:rPr>
              <a:t>Precision		: </a:t>
            </a:r>
            <a:r>
              <a:rPr lang="en-US" sz="1200" dirty="0" err="1">
                <a:solidFill>
                  <a:schemeClr val="accent1">
                    <a:lumMod val="75000"/>
                  </a:schemeClr>
                </a:solidFill>
              </a:rPr>
              <a:t>tp</a:t>
            </a:r>
            <a:r>
              <a:rPr lang="en-US" sz="1200" dirty="0">
                <a:solidFill>
                  <a:schemeClr val="accent1">
                    <a:lumMod val="75000"/>
                  </a:schemeClr>
                </a:solidFill>
              </a:rPr>
              <a:t> / (</a:t>
            </a:r>
            <a:r>
              <a:rPr lang="en-US" sz="1200" dirty="0" err="1">
                <a:solidFill>
                  <a:schemeClr val="accent1">
                    <a:lumMod val="75000"/>
                  </a:schemeClr>
                </a:solidFill>
              </a:rPr>
              <a:t>tp</a:t>
            </a:r>
            <a:r>
              <a:rPr lang="en-US" sz="1200" dirty="0">
                <a:solidFill>
                  <a:schemeClr val="accent1">
                    <a:lumMod val="75000"/>
                  </a:schemeClr>
                </a:solidFill>
              </a:rPr>
              <a:t> + </a:t>
            </a:r>
            <a:r>
              <a:rPr lang="en-US" sz="1200" dirty="0" err="1">
                <a:solidFill>
                  <a:schemeClr val="accent1">
                    <a:lumMod val="75000"/>
                  </a:schemeClr>
                </a:solidFill>
              </a:rPr>
              <a:t>fp</a:t>
            </a:r>
            <a:r>
              <a:rPr lang="en-US" sz="1200" dirty="0">
                <a:solidFill>
                  <a:schemeClr val="accent1">
                    <a:lumMod val="75000"/>
                  </a:schemeClr>
                </a:solidFill>
              </a:rPr>
              <a:t>) or how many selected items are relevant</a:t>
            </a:r>
          </a:p>
          <a:p>
            <a:r>
              <a:rPr lang="en-US" sz="1200" dirty="0">
                <a:solidFill>
                  <a:schemeClr val="accent1">
                    <a:lumMod val="75000"/>
                  </a:schemeClr>
                </a:solidFill>
              </a:rPr>
              <a:t>Recall		: </a:t>
            </a:r>
            <a:r>
              <a:rPr lang="en-US" sz="1200" dirty="0" err="1">
                <a:solidFill>
                  <a:schemeClr val="accent1">
                    <a:lumMod val="75000"/>
                  </a:schemeClr>
                </a:solidFill>
              </a:rPr>
              <a:t>tp</a:t>
            </a:r>
            <a:r>
              <a:rPr lang="en-US" sz="1200" dirty="0">
                <a:solidFill>
                  <a:schemeClr val="accent1">
                    <a:lumMod val="75000"/>
                  </a:schemeClr>
                </a:solidFill>
              </a:rPr>
              <a:t> / (</a:t>
            </a:r>
            <a:r>
              <a:rPr lang="en-US" sz="1200" dirty="0" err="1">
                <a:solidFill>
                  <a:schemeClr val="accent1">
                    <a:lumMod val="75000"/>
                  </a:schemeClr>
                </a:solidFill>
              </a:rPr>
              <a:t>tp</a:t>
            </a:r>
            <a:r>
              <a:rPr lang="en-US" sz="1200" dirty="0">
                <a:solidFill>
                  <a:schemeClr val="accent1">
                    <a:lumMod val="75000"/>
                  </a:schemeClr>
                </a:solidFill>
              </a:rPr>
              <a:t> + </a:t>
            </a:r>
            <a:r>
              <a:rPr lang="en-US" sz="1200" dirty="0" err="1">
                <a:solidFill>
                  <a:schemeClr val="accent1">
                    <a:lumMod val="75000"/>
                  </a:schemeClr>
                </a:solidFill>
              </a:rPr>
              <a:t>fn</a:t>
            </a:r>
            <a:r>
              <a:rPr lang="en-US" sz="1200" dirty="0">
                <a:solidFill>
                  <a:schemeClr val="accent1">
                    <a:lumMod val="75000"/>
                  </a:schemeClr>
                </a:solidFill>
              </a:rPr>
              <a:t>) or how many relevant items are selected</a:t>
            </a:r>
          </a:p>
        </p:txBody>
      </p:sp>
    </p:spTree>
    <p:extLst>
      <p:ext uri="{BB962C8B-B14F-4D97-AF65-F5344CB8AC3E}">
        <p14:creationId xmlns:p14="http://schemas.microsoft.com/office/powerpoint/2010/main" val="35669906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20B43F2-4700-4E91-9AB8-9866C2C7B6F0}"/>
              </a:ext>
            </a:extLst>
          </p:cNvPr>
          <p:cNvSpPr>
            <a:spLocks noGrp="1"/>
          </p:cNvSpPr>
          <p:nvPr>
            <p:ph type="title"/>
          </p:nvPr>
        </p:nvSpPr>
        <p:spPr>
          <a:xfrm>
            <a:off x="838200" y="2917528"/>
            <a:ext cx="10515600" cy="1022944"/>
          </a:xfrm>
        </p:spPr>
        <p:txBody>
          <a:bodyPr>
            <a:normAutofit/>
          </a:bodyPr>
          <a:lstStyle/>
          <a:p>
            <a:pPr algn="ctr"/>
            <a:r>
              <a:rPr lang="en-US" dirty="0"/>
              <a:t>Challenges and Lessons Learned</a:t>
            </a:r>
          </a:p>
        </p:txBody>
      </p:sp>
      <p:pic>
        <p:nvPicPr>
          <p:cNvPr id="5122" name="Picture 2" descr="Man climbing a mountain Graphic Vector - Stock by Pixlr">
            <a:extLst>
              <a:ext uri="{FF2B5EF4-FFF2-40B4-BE49-F238E27FC236}">
                <a16:creationId xmlns:a16="http://schemas.microsoft.com/office/drawing/2014/main" id="{643C2BD2-6BE2-45CB-B88F-FC2EB0A955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17075" y="4274122"/>
            <a:ext cx="1957849" cy="1957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15413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CD3F314-84C9-40D3-87E5-9C017CCCEB60}"/>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625087" y="542147"/>
            <a:ext cx="4497754" cy="252773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0" name="Content Placeholder 9">
            <a:extLst>
              <a:ext uri="{FF2B5EF4-FFF2-40B4-BE49-F238E27FC236}">
                <a16:creationId xmlns:a16="http://schemas.microsoft.com/office/drawing/2014/main" id="{5BA6B800-A4A9-4EC1-BCE9-68B23719C683}"/>
              </a:ext>
            </a:extLst>
          </p:cNvPr>
          <p:cNvSpPr>
            <a:spLocks noGrp="1"/>
          </p:cNvSpPr>
          <p:nvPr>
            <p:ph sz="half" idx="2"/>
          </p:nvPr>
        </p:nvSpPr>
        <p:spPr>
          <a:xfrm>
            <a:off x="442518" y="492689"/>
            <a:ext cx="5052507" cy="2445187"/>
          </a:xfrm>
        </p:spPr>
        <p:style>
          <a:lnRef idx="2">
            <a:schemeClr val="dk1"/>
          </a:lnRef>
          <a:fillRef idx="1">
            <a:schemeClr val="lt1"/>
          </a:fillRef>
          <a:effectRef idx="0">
            <a:schemeClr val="dk1"/>
          </a:effectRef>
          <a:fontRef idx="minor">
            <a:schemeClr val="dk1"/>
          </a:fontRef>
        </p:style>
        <p:txBody>
          <a:bodyPr>
            <a:normAutofit/>
          </a:bodyPr>
          <a:lstStyle/>
          <a:p>
            <a:pPr algn="just"/>
            <a:r>
              <a:rPr lang="en-US" sz="1800" dirty="0"/>
              <a:t>Deploying object detection models generally takes A LOT of memory and computation power, especially on machines we use daily. </a:t>
            </a:r>
          </a:p>
          <a:p>
            <a:pPr algn="just"/>
            <a:r>
              <a:rPr lang="en-US" sz="1800" dirty="0"/>
              <a:t>Used Yolo tiny for inference due to faster and compact size</a:t>
            </a:r>
          </a:p>
          <a:p>
            <a:pPr algn="just"/>
            <a:r>
              <a:rPr lang="en-US" sz="1800" dirty="0"/>
              <a:t>Running 64 experiments and analyzing the results was a little tedious and time consuming.</a:t>
            </a:r>
          </a:p>
        </p:txBody>
      </p:sp>
      <p:sp>
        <p:nvSpPr>
          <p:cNvPr id="6" name="Content Placeholder 4">
            <a:extLst>
              <a:ext uri="{FF2B5EF4-FFF2-40B4-BE49-F238E27FC236}">
                <a16:creationId xmlns:a16="http://schemas.microsoft.com/office/drawing/2014/main" id="{40C3E5C7-A977-40E6-BC25-993A0E03E90D}"/>
              </a:ext>
            </a:extLst>
          </p:cNvPr>
          <p:cNvSpPr txBox="1">
            <a:spLocks/>
          </p:cNvSpPr>
          <p:nvPr/>
        </p:nvSpPr>
        <p:spPr>
          <a:xfrm>
            <a:off x="6096000" y="3629685"/>
            <a:ext cx="5509863" cy="2676525"/>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900" dirty="0"/>
          </a:p>
          <a:p>
            <a:endParaRPr lang="en-US" sz="1900" dirty="0"/>
          </a:p>
          <a:p>
            <a:endParaRPr lang="en-US" sz="1900" dirty="0"/>
          </a:p>
          <a:p>
            <a:pPr algn="just"/>
            <a:r>
              <a:rPr lang="en-US" sz="1900" dirty="0"/>
              <a:t>Working our way through the Yolo framework required significant research. </a:t>
            </a:r>
          </a:p>
          <a:p>
            <a:pPr algn="just"/>
            <a:r>
              <a:rPr lang="en-US" sz="1900" dirty="0"/>
              <a:t>In order to use the model on a custom dataset we had to figure a way to generate labels for the BCCD dataset.</a:t>
            </a:r>
          </a:p>
          <a:p>
            <a:pPr algn="just"/>
            <a:r>
              <a:rPr lang="en-US" sz="1900" dirty="0"/>
              <a:t>All object detection frameworks continue to struggle with small objects, especially those bunched together with partial occlusions.</a:t>
            </a:r>
            <a:endParaRPr lang="en-US" sz="2400" dirty="0"/>
          </a:p>
          <a:p>
            <a:endParaRPr lang="en-US" sz="2400" dirty="0"/>
          </a:p>
          <a:p>
            <a:endParaRPr lang="en-US" sz="2400" dirty="0"/>
          </a:p>
        </p:txBody>
      </p:sp>
      <p:pic>
        <p:nvPicPr>
          <p:cNvPr id="3" name="Picture 2" descr="Text, whiteboard&#10;&#10;Description automatically generated">
            <a:extLst>
              <a:ext uri="{FF2B5EF4-FFF2-40B4-BE49-F238E27FC236}">
                <a16:creationId xmlns:a16="http://schemas.microsoft.com/office/drawing/2014/main" id="{149E4A57-0C02-49CB-A54B-A37634FB9D2E}"/>
              </a:ext>
            </a:extLst>
          </p:cNvPr>
          <p:cNvPicPr>
            <a:picLocks noChangeAspect="1"/>
          </p:cNvPicPr>
          <p:nvPr/>
        </p:nvPicPr>
        <p:blipFill rotWithShape="1">
          <a:blip r:embed="rId3">
            <a:extLst>
              <a:ext uri="{28A0092B-C50C-407E-A947-70E740481C1C}">
                <a14:useLocalDpi xmlns:a14="http://schemas.microsoft.com/office/drawing/2010/main" val="0"/>
              </a:ext>
            </a:extLst>
          </a:blip>
          <a:srcRect l="30189" r="30094" b="25352"/>
          <a:stretch/>
        </p:blipFill>
        <p:spPr>
          <a:xfrm>
            <a:off x="1060591" y="3429000"/>
            <a:ext cx="3304376" cy="285928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7622668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20B43F2-4700-4E91-9AB8-9866C2C7B6F0}"/>
              </a:ext>
            </a:extLst>
          </p:cNvPr>
          <p:cNvSpPr>
            <a:spLocks noGrp="1"/>
          </p:cNvSpPr>
          <p:nvPr>
            <p:ph type="title"/>
          </p:nvPr>
        </p:nvSpPr>
        <p:spPr>
          <a:xfrm>
            <a:off x="838200" y="2917528"/>
            <a:ext cx="10515600" cy="1022944"/>
          </a:xfrm>
        </p:spPr>
        <p:txBody>
          <a:bodyPr/>
          <a:lstStyle/>
          <a:p>
            <a:pPr algn="ctr"/>
            <a:r>
              <a:rPr lang="en-US" dirty="0"/>
              <a:t>Conclusion and Future Work </a:t>
            </a:r>
          </a:p>
        </p:txBody>
      </p:sp>
      <p:pic>
        <p:nvPicPr>
          <p:cNvPr id="6148" name="Picture 4" descr="Crystal Ball Vector Illustration By Crafteroks Stock Vector - Illustration  of vector, ball: 146403522">
            <a:extLst>
              <a:ext uri="{FF2B5EF4-FFF2-40B4-BE49-F238E27FC236}">
                <a16:creationId xmlns:a16="http://schemas.microsoft.com/office/drawing/2014/main" id="{3E13D28B-22B5-4761-BC74-12B263D68E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84506" y="4259825"/>
            <a:ext cx="2022987" cy="20229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761121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74738-DEC1-4FE5-8082-FC78350285C3}"/>
              </a:ext>
            </a:extLst>
          </p:cNvPr>
          <p:cNvSpPr>
            <a:spLocks noGrp="1"/>
          </p:cNvSpPr>
          <p:nvPr>
            <p:ph type="title"/>
          </p:nvPr>
        </p:nvSpPr>
        <p:spPr/>
        <p:txBody>
          <a:bodyPr/>
          <a:lstStyle/>
          <a:p>
            <a:r>
              <a:rPr lang="en-US" dirty="0"/>
              <a:t>Conclusion</a:t>
            </a:r>
          </a:p>
        </p:txBody>
      </p:sp>
      <p:sp>
        <p:nvSpPr>
          <p:cNvPr id="5" name="Content Placeholder 4">
            <a:extLst>
              <a:ext uri="{FF2B5EF4-FFF2-40B4-BE49-F238E27FC236}">
                <a16:creationId xmlns:a16="http://schemas.microsoft.com/office/drawing/2014/main" id="{458289B1-4CED-46EB-9E3D-6AA70688F343}"/>
              </a:ext>
            </a:extLst>
          </p:cNvPr>
          <p:cNvSpPr>
            <a:spLocks noGrp="1"/>
          </p:cNvSpPr>
          <p:nvPr>
            <p:ph idx="1"/>
          </p:nvPr>
        </p:nvSpPr>
        <p:spPr/>
        <p:txBody>
          <a:bodyPr>
            <a:normAutofit fontScale="92500" lnSpcReduction="20000"/>
          </a:bodyPr>
          <a:lstStyle/>
          <a:p>
            <a:r>
              <a:rPr lang="en-US" dirty="0"/>
              <a:t>Cloud provides access to latest and faster GPU but BareMetal provides better  reservation of resources. </a:t>
            </a:r>
          </a:p>
          <a:p>
            <a:r>
              <a:rPr lang="en-US" dirty="0"/>
              <a:t>Tiny YOLO trains faster, gives nearly same performance with smaller model size</a:t>
            </a:r>
          </a:p>
          <a:p>
            <a:r>
              <a:rPr lang="en-US" dirty="0"/>
              <a:t>We were successful in creating a web application which can be used to detect both cases with just a flick of checkbox</a:t>
            </a:r>
          </a:p>
          <a:p>
            <a:r>
              <a:rPr lang="en-US" dirty="0"/>
              <a:t>The results discussed showed good insights for:</a:t>
            </a:r>
          </a:p>
          <a:p>
            <a:pPr lvl="1"/>
            <a:r>
              <a:rPr lang="en-US" dirty="0"/>
              <a:t>Model training – Which metrics matters and what should be the hyperparameters for best accuracy</a:t>
            </a:r>
          </a:p>
          <a:p>
            <a:pPr lvl="1"/>
            <a:r>
              <a:rPr lang="en-US" dirty="0"/>
              <a:t>Execution environment – How training the same application in different environments shows a stark difference:</a:t>
            </a:r>
          </a:p>
          <a:p>
            <a:pPr lvl="2"/>
            <a:r>
              <a:rPr lang="en-US" dirty="0"/>
              <a:t>model evaluation and experimentation – BareMetal </a:t>
            </a:r>
          </a:p>
          <a:p>
            <a:pPr lvl="2"/>
            <a:r>
              <a:rPr lang="en-US" dirty="0"/>
              <a:t>Deployment with low maintenance cost – Cloud </a:t>
            </a:r>
          </a:p>
          <a:p>
            <a:endParaRPr lang="en-US" dirty="0"/>
          </a:p>
        </p:txBody>
      </p:sp>
    </p:spTree>
    <p:extLst>
      <p:ext uri="{BB962C8B-B14F-4D97-AF65-F5344CB8AC3E}">
        <p14:creationId xmlns:p14="http://schemas.microsoft.com/office/powerpoint/2010/main" val="182333799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F42DA-C1E5-4722-B3DA-347543F06EE7}"/>
              </a:ext>
            </a:extLst>
          </p:cNvPr>
          <p:cNvSpPr>
            <a:spLocks noGrp="1"/>
          </p:cNvSpPr>
          <p:nvPr>
            <p:ph type="title"/>
          </p:nvPr>
        </p:nvSpPr>
        <p:spPr/>
        <p:txBody>
          <a:bodyPr/>
          <a:lstStyle/>
          <a:p>
            <a:r>
              <a:rPr lang="en-US"/>
              <a:t>Future Work</a:t>
            </a:r>
            <a:endParaRPr lang="en-US" dirty="0"/>
          </a:p>
        </p:txBody>
      </p:sp>
      <p:sp>
        <p:nvSpPr>
          <p:cNvPr id="5" name="Content Placeholder 4">
            <a:extLst>
              <a:ext uri="{FF2B5EF4-FFF2-40B4-BE49-F238E27FC236}">
                <a16:creationId xmlns:a16="http://schemas.microsoft.com/office/drawing/2014/main" id="{458289B1-4CED-46EB-9E3D-6AA70688F343}"/>
              </a:ext>
            </a:extLst>
          </p:cNvPr>
          <p:cNvSpPr>
            <a:spLocks noGrp="1"/>
          </p:cNvSpPr>
          <p:nvPr>
            <p:ph idx="1"/>
          </p:nvPr>
        </p:nvSpPr>
        <p:spPr/>
        <p:txBody>
          <a:bodyPr>
            <a:normAutofit/>
          </a:bodyPr>
          <a:lstStyle/>
          <a:p>
            <a:r>
              <a:rPr lang="en-US" dirty="0"/>
              <a:t>More in-depth evaluation of logs and model collected for each experiment ( 10 GB of data &amp; 64,000 lines of logs)</a:t>
            </a:r>
          </a:p>
          <a:p>
            <a:r>
              <a:rPr lang="en-US" dirty="0"/>
              <a:t>Front end with option to train with user provided hyperparameters</a:t>
            </a:r>
          </a:p>
          <a:p>
            <a:pPr lvl="1"/>
            <a:r>
              <a:rPr lang="en-US" dirty="0"/>
              <a:t>Add form fields where the user can key in hyperparameters like batch size, learning rate, epochs etc. </a:t>
            </a:r>
          </a:p>
          <a:p>
            <a:pPr lvl="1"/>
            <a:r>
              <a:rPr lang="en-US" dirty="0"/>
              <a:t>This would allow user to train and then immediately test out the performance of the model</a:t>
            </a:r>
          </a:p>
          <a:p>
            <a:r>
              <a:rPr lang="en-US" dirty="0"/>
              <a:t>Instead of multi model approach, create single model for both use cases (blood cell and common object detection)</a:t>
            </a:r>
          </a:p>
          <a:p>
            <a:r>
              <a:rPr lang="en-US" dirty="0"/>
              <a:t>Make use of image segmentation for better localization of objects</a:t>
            </a:r>
          </a:p>
        </p:txBody>
      </p:sp>
    </p:spTree>
    <p:extLst>
      <p:ext uri="{BB962C8B-B14F-4D97-AF65-F5344CB8AC3E}">
        <p14:creationId xmlns:p14="http://schemas.microsoft.com/office/powerpoint/2010/main" val="12101217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4" name="Rectangle 31">
            <a:extLst>
              <a:ext uri="{FF2B5EF4-FFF2-40B4-BE49-F238E27FC236}">
                <a16:creationId xmlns:a16="http://schemas.microsoft.com/office/drawing/2014/main" id="{6027F030-58A9-44B8-ABF5-0372D2954E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Freeform: Shape 33">
            <a:extLst>
              <a:ext uri="{FF2B5EF4-FFF2-40B4-BE49-F238E27FC236}">
                <a16:creationId xmlns:a16="http://schemas.microsoft.com/office/drawing/2014/main" id="{A6328306-71F0-4C12-A2D9-7C857146B1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81666" y="741294"/>
            <a:ext cx="5422335" cy="5422335"/>
          </a:xfrm>
          <a:custGeom>
            <a:avLst/>
            <a:gdLst>
              <a:gd name="connsiteX0" fmla="*/ 0 w 5422335"/>
              <a:gd name="connsiteY0" fmla="*/ 539819 h 5422335"/>
              <a:gd name="connsiteX1" fmla="*/ 539819 w 5422335"/>
              <a:gd name="connsiteY1" fmla="*/ 0 h 5422335"/>
              <a:gd name="connsiteX2" fmla="*/ 5422335 w 5422335"/>
              <a:gd name="connsiteY2" fmla="*/ 0 h 5422335"/>
              <a:gd name="connsiteX3" fmla="*/ 5422335 w 5422335"/>
              <a:gd name="connsiteY3" fmla="*/ 4816159 h 5422335"/>
              <a:gd name="connsiteX4" fmla="*/ 4816159 w 5422335"/>
              <a:gd name="connsiteY4" fmla="*/ 5422335 h 5422335"/>
              <a:gd name="connsiteX5" fmla="*/ 1331251 w 5422335"/>
              <a:gd name="connsiteY5" fmla="*/ 5422335 h 5422335"/>
              <a:gd name="connsiteX6" fmla="*/ 0 w 5422335"/>
              <a:gd name="connsiteY6" fmla="*/ 4091084 h 5422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22335" h="5422335">
                <a:moveTo>
                  <a:pt x="0" y="539819"/>
                </a:moveTo>
                <a:lnTo>
                  <a:pt x="539819" y="0"/>
                </a:lnTo>
                <a:lnTo>
                  <a:pt x="5422335" y="0"/>
                </a:lnTo>
                <a:lnTo>
                  <a:pt x="5422335" y="4816159"/>
                </a:lnTo>
                <a:lnTo>
                  <a:pt x="4816159" y="5422335"/>
                </a:lnTo>
                <a:lnTo>
                  <a:pt x="1331251" y="5422335"/>
                </a:lnTo>
                <a:lnTo>
                  <a:pt x="0" y="4091084"/>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6" name="Freeform: Shape 35">
            <a:extLst>
              <a:ext uri="{FF2B5EF4-FFF2-40B4-BE49-F238E27FC236}">
                <a16:creationId xmlns:a16="http://schemas.microsoft.com/office/drawing/2014/main" id="{64AB010C-C307-4A53-9D97-39C6AAB2E0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917505" y="-622183"/>
            <a:ext cx="1508163" cy="1508163"/>
          </a:xfrm>
          <a:custGeom>
            <a:avLst/>
            <a:gdLst>
              <a:gd name="connsiteX0" fmla="*/ 0 w 1508163"/>
              <a:gd name="connsiteY0" fmla="*/ 1321630 h 1508163"/>
              <a:gd name="connsiteX1" fmla="*/ 1321630 w 1508163"/>
              <a:gd name="connsiteY1" fmla="*/ 0 h 1508163"/>
              <a:gd name="connsiteX2" fmla="*/ 1508163 w 1508163"/>
              <a:gd name="connsiteY2" fmla="*/ 0 h 1508163"/>
              <a:gd name="connsiteX3" fmla="*/ 1508163 w 1508163"/>
              <a:gd name="connsiteY3" fmla="*/ 1508163 h 1508163"/>
              <a:gd name="connsiteX4" fmla="*/ 0 w 1508163"/>
              <a:gd name="connsiteY4" fmla="*/ 1508163 h 1508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163" h="1508163">
                <a:moveTo>
                  <a:pt x="0" y="1321630"/>
                </a:moveTo>
                <a:lnTo>
                  <a:pt x="1321630" y="0"/>
                </a:lnTo>
                <a:lnTo>
                  <a:pt x="1508163" y="0"/>
                </a:lnTo>
                <a:lnTo>
                  <a:pt x="1508163" y="1508163"/>
                </a:lnTo>
                <a:lnTo>
                  <a:pt x="0" y="150816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7" name="Rectangle 37">
            <a:extLst>
              <a:ext uri="{FF2B5EF4-FFF2-40B4-BE49-F238E27FC236}">
                <a16:creationId xmlns:a16="http://schemas.microsoft.com/office/drawing/2014/main" id="{3252C512-4076-456E-AD89-50B0316453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853041" y="342543"/>
            <a:ext cx="678106" cy="678106"/>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8" name="Rectangle 39">
            <a:extLst>
              <a:ext uri="{FF2B5EF4-FFF2-40B4-BE49-F238E27FC236}">
                <a16:creationId xmlns:a16="http://schemas.microsoft.com/office/drawing/2014/main" id="{71C24C9E-C2F4-4FA4-947B-6CBAC7C3A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550345" y="2526029"/>
            <a:ext cx="1827638" cy="182763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Rectangle 41">
            <a:extLst>
              <a:ext uri="{FF2B5EF4-FFF2-40B4-BE49-F238E27FC236}">
                <a16:creationId xmlns:a16="http://schemas.microsoft.com/office/drawing/2014/main" id="{604B7750-FFCA-4912-AC2E-989EECC94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828903" y="2552919"/>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Freeform: Shape 43">
            <a:extLst>
              <a:ext uri="{FF2B5EF4-FFF2-40B4-BE49-F238E27FC236}">
                <a16:creationId xmlns:a16="http://schemas.microsoft.com/office/drawing/2014/main" id="{52494659-52DF-4053-975B-36F06255E2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463972" y="5565676"/>
            <a:ext cx="1425687" cy="1425687"/>
          </a:xfrm>
          <a:custGeom>
            <a:avLst/>
            <a:gdLst>
              <a:gd name="connsiteX0" fmla="*/ 0 w 1425687"/>
              <a:gd name="connsiteY0" fmla="*/ 0 h 1425687"/>
              <a:gd name="connsiteX1" fmla="*/ 1425687 w 1425687"/>
              <a:gd name="connsiteY1" fmla="*/ 0 h 1425687"/>
              <a:gd name="connsiteX2" fmla="*/ 1425687 w 1425687"/>
              <a:gd name="connsiteY2" fmla="*/ 819509 h 1425687"/>
              <a:gd name="connsiteX3" fmla="*/ 819509 w 1425687"/>
              <a:gd name="connsiteY3" fmla="*/ 1425687 h 1425687"/>
              <a:gd name="connsiteX4" fmla="*/ 0 w 1425687"/>
              <a:gd name="connsiteY4" fmla="*/ 1425687 h 14256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5687" h="1425687">
                <a:moveTo>
                  <a:pt x="0" y="0"/>
                </a:moveTo>
                <a:lnTo>
                  <a:pt x="1425687" y="0"/>
                </a:lnTo>
                <a:lnTo>
                  <a:pt x="1425687" y="819509"/>
                </a:lnTo>
                <a:lnTo>
                  <a:pt x="819509" y="1425687"/>
                </a:lnTo>
                <a:lnTo>
                  <a:pt x="0" y="1425687"/>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1" name="Freeform: Shape 45">
            <a:extLst>
              <a:ext uri="{FF2B5EF4-FFF2-40B4-BE49-F238E27FC236}">
                <a16:creationId xmlns:a16="http://schemas.microsoft.com/office/drawing/2014/main" id="{EE807326-229C-458C-BDA0-C721262167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2" name="Freeform: Shape 47">
            <a:extLst>
              <a:ext uri="{FF2B5EF4-FFF2-40B4-BE49-F238E27FC236}">
                <a16:creationId xmlns:a16="http://schemas.microsoft.com/office/drawing/2014/main" id="{FCADE1D5-E79C-4CEF-BEFD-B66EFB394D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2" name="Title 1">
            <a:extLst>
              <a:ext uri="{FF2B5EF4-FFF2-40B4-BE49-F238E27FC236}">
                <a16:creationId xmlns:a16="http://schemas.microsoft.com/office/drawing/2014/main" id="{07378198-9091-442D-B5B5-1E10C0010057}"/>
              </a:ext>
            </a:extLst>
          </p:cNvPr>
          <p:cNvSpPr>
            <a:spLocks noGrp="1"/>
          </p:cNvSpPr>
          <p:nvPr>
            <p:ph type="title"/>
          </p:nvPr>
        </p:nvSpPr>
        <p:spPr>
          <a:xfrm>
            <a:off x="3204642" y="2353641"/>
            <a:ext cx="5782716" cy="2150719"/>
          </a:xfrm>
          <a:noFill/>
        </p:spPr>
        <p:txBody>
          <a:bodyPr vert="horz" lIns="91440" tIns="45720" rIns="91440" bIns="45720" rtlCol="0" anchor="ctr">
            <a:normAutofit/>
          </a:bodyPr>
          <a:lstStyle/>
          <a:p>
            <a:pPr algn="ctr"/>
            <a:r>
              <a:rPr lang="en-US" sz="3600" kern="1200">
                <a:solidFill>
                  <a:srgbClr val="080808"/>
                </a:solidFill>
                <a:latin typeface="+mj-lt"/>
                <a:ea typeface="+mj-ea"/>
                <a:cs typeface="+mj-cs"/>
              </a:rPr>
              <a:t>Thank you!</a:t>
            </a:r>
          </a:p>
        </p:txBody>
      </p:sp>
      <p:sp>
        <p:nvSpPr>
          <p:cNvPr id="73" name="Isosceles Triangle 49">
            <a:extLst>
              <a:ext uri="{FF2B5EF4-FFF2-40B4-BE49-F238E27FC236}">
                <a16:creationId xmlns:a16="http://schemas.microsoft.com/office/drawing/2014/main" id="{54FC8EB5-1620-43B8-B816-8A91B6EAC9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43866" y="5708769"/>
            <a:ext cx="2313591" cy="1156796"/>
          </a:xfrm>
          <a:prstGeom prst="triangl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Isosceles Triangle 51">
            <a:extLst>
              <a:ext uri="{FF2B5EF4-FFF2-40B4-BE49-F238E27FC236}">
                <a16:creationId xmlns:a16="http://schemas.microsoft.com/office/drawing/2014/main" id="{3D544515-9F93-4809-A102-B49C85F460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198797" y="6332156"/>
            <a:ext cx="1066816" cy="533408"/>
          </a:xfrm>
          <a:prstGeom prst="triangl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374834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D2937B-6748-4046-A1B3-10DC8FE00CA6}"/>
              </a:ext>
            </a:extLst>
          </p:cNvPr>
          <p:cNvSpPr>
            <a:spLocks noGrp="1"/>
          </p:cNvSpPr>
          <p:nvPr>
            <p:ph idx="1"/>
          </p:nvPr>
        </p:nvSpPr>
        <p:spPr>
          <a:xfrm>
            <a:off x="512065" y="2036646"/>
            <a:ext cx="5102351" cy="4217850"/>
          </a:xfrm>
        </p:spPr>
        <p:txBody>
          <a:bodyPr>
            <a:normAutofit/>
          </a:bodyPr>
          <a:lstStyle/>
          <a:p>
            <a:pPr marL="0" indent="0" algn="just" fontAlgn="base">
              <a:buNone/>
            </a:pPr>
            <a:r>
              <a:rPr lang="en-US" sz="1400" dirty="0"/>
              <a:t>To explore the concept of object detection we begin with image classification that goes through levels of incremental complexity. </a:t>
            </a:r>
            <a:endParaRPr lang="en-US" sz="1400" b="1" dirty="0"/>
          </a:p>
          <a:p>
            <a:pPr algn="just" fontAlgn="base"/>
            <a:r>
              <a:rPr lang="en-US" sz="1400" b="1" dirty="0"/>
              <a:t>Image Classification</a:t>
            </a:r>
            <a:r>
              <a:rPr lang="en-US" sz="1400" dirty="0"/>
              <a:t>: Image classification is where a model can analyze an image and identify the ‘target class’ the image falls under essentially answering the question </a:t>
            </a:r>
            <a:r>
              <a:rPr lang="en-US" sz="1400" b="1" dirty="0"/>
              <a:t>“What is in this picture?”</a:t>
            </a:r>
          </a:p>
          <a:p>
            <a:pPr algn="just" fontAlgn="base"/>
            <a:r>
              <a:rPr lang="en-US" sz="1400" b="1" dirty="0"/>
              <a:t>Object Localization: </a:t>
            </a:r>
            <a:r>
              <a:rPr lang="en-US" sz="1400" dirty="0"/>
              <a:t>It is used to locate the presence of an object in the image and represent it with a bounding box in the form of (position, height, and width) essentially answering the question </a:t>
            </a:r>
            <a:r>
              <a:rPr lang="en-US" sz="1400" b="1" dirty="0"/>
              <a:t>“What is it and where it is?”</a:t>
            </a:r>
          </a:p>
          <a:p>
            <a:pPr algn="just" fontAlgn="base"/>
            <a:r>
              <a:rPr lang="en-US" sz="1400" dirty="0"/>
              <a:t>However, in a real real-life scenario, we need to go beyond locating just one object in a given image. </a:t>
            </a:r>
          </a:p>
          <a:p>
            <a:pPr algn="just" fontAlgn="base"/>
            <a:r>
              <a:rPr lang="en-US" sz="1400" dirty="0"/>
              <a:t> We need systems that are capable of detecting multiple objects in an image and </a:t>
            </a:r>
            <a:r>
              <a:rPr lang="en-US" sz="1400" b="1" dirty="0"/>
              <a:t>Object Detection </a:t>
            </a:r>
            <a:r>
              <a:rPr lang="en-US" sz="1400" dirty="0"/>
              <a:t>provides the means for doing exactly that.</a:t>
            </a:r>
          </a:p>
          <a:p>
            <a:endParaRPr lang="en-US" sz="1400" dirty="0"/>
          </a:p>
        </p:txBody>
      </p:sp>
      <p:sp>
        <p:nvSpPr>
          <p:cNvPr id="22" name="Rectangle 21">
            <a:extLst>
              <a:ext uri="{FF2B5EF4-FFF2-40B4-BE49-F238E27FC236}">
                <a16:creationId xmlns:a16="http://schemas.microsoft.com/office/drawing/2014/main" id="{C95B82D5-A8BB-45BF-BED8-C7B206892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30112" y="0"/>
            <a:ext cx="5961888" cy="6858000"/>
          </a:xfrm>
          <a:prstGeom prst="rect">
            <a:avLst/>
          </a:prstGeom>
          <a:solidFill>
            <a:srgbClr val="3D4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9">
            <a:extLst>
              <a:ext uri="{FF2B5EF4-FFF2-40B4-BE49-F238E27FC236}">
                <a16:creationId xmlns:a16="http://schemas.microsoft.com/office/drawing/2014/main" id="{296C61EC-FBF4-4216-BE67-6C864D30A0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484633"/>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9">
            <a:extLst>
              <a:ext uri="{FF2B5EF4-FFF2-40B4-BE49-F238E27FC236}">
                <a16:creationId xmlns:a16="http://schemas.microsoft.com/office/drawing/2014/main" id="{39D6C490-0229-4573-9696-B73E5B3A9C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3511296"/>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picture containing text, grass, dog, mammal&#10;&#10;Description automatically generated">
            <a:extLst>
              <a:ext uri="{FF2B5EF4-FFF2-40B4-BE49-F238E27FC236}">
                <a16:creationId xmlns:a16="http://schemas.microsoft.com/office/drawing/2014/main" id="{8CAA72A7-3FA2-4A8C-9518-B947E2056B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25695" y="3721608"/>
            <a:ext cx="3854897" cy="2322576"/>
          </a:xfrm>
          <a:prstGeom prst="rect">
            <a:avLst/>
          </a:prstGeom>
        </p:spPr>
      </p:pic>
      <p:sp>
        <p:nvSpPr>
          <p:cNvPr id="12" name="Title 1">
            <a:extLst>
              <a:ext uri="{FF2B5EF4-FFF2-40B4-BE49-F238E27FC236}">
                <a16:creationId xmlns:a16="http://schemas.microsoft.com/office/drawing/2014/main" id="{CE970F84-2CAB-485A-848C-B9CDFAE30C3C}"/>
              </a:ext>
            </a:extLst>
          </p:cNvPr>
          <p:cNvSpPr>
            <a:spLocks noGrp="1"/>
          </p:cNvSpPr>
          <p:nvPr>
            <p:ph type="title"/>
          </p:nvPr>
        </p:nvSpPr>
        <p:spPr>
          <a:xfrm>
            <a:off x="615696" y="324466"/>
            <a:ext cx="5102351" cy="1676603"/>
          </a:xfrm>
        </p:spPr>
        <p:txBody>
          <a:bodyPr>
            <a:normAutofit/>
          </a:bodyPr>
          <a:lstStyle/>
          <a:p>
            <a:r>
              <a:rPr lang="en-US" b="1" dirty="0"/>
              <a:t>Image Classification To Image Detection</a:t>
            </a:r>
          </a:p>
        </p:txBody>
      </p:sp>
      <p:pic>
        <p:nvPicPr>
          <p:cNvPr id="4" name="Picture 3" descr="A picture containing text, cat&#10;&#10;Description automatically generated">
            <a:extLst>
              <a:ext uri="{FF2B5EF4-FFF2-40B4-BE49-F238E27FC236}">
                <a16:creationId xmlns:a16="http://schemas.microsoft.com/office/drawing/2014/main" id="{05E5A66F-2DA7-432B-A99B-FF4811EE41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29985" y="324466"/>
            <a:ext cx="4846320" cy="2905652"/>
          </a:xfrm>
          <a:prstGeom prst="rect">
            <a:avLst/>
          </a:prstGeom>
        </p:spPr>
      </p:pic>
    </p:spTree>
    <p:extLst>
      <p:ext uri="{BB962C8B-B14F-4D97-AF65-F5344CB8AC3E}">
        <p14:creationId xmlns:p14="http://schemas.microsoft.com/office/powerpoint/2010/main" val="14146568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C95B82D5-A8BB-45BF-BED8-C7B206892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30112" y="0"/>
            <a:ext cx="5961888" cy="6858000"/>
          </a:xfrm>
          <a:prstGeom prst="rect">
            <a:avLst/>
          </a:prstGeom>
          <a:solidFill>
            <a:srgbClr val="3D4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9">
            <a:extLst>
              <a:ext uri="{FF2B5EF4-FFF2-40B4-BE49-F238E27FC236}">
                <a16:creationId xmlns:a16="http://schemas.microsoft.com/office/drawing/2014/main" id="{296C61EC-FBF4-4216-BE67-6C864D30A0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484633"/>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9">
            <a:extLst>
              <a:ext uri="{FF2B5EF4-FFF2-40B4-BE49-F238E27FC236}">
                <a16:creationId xmlns:a16="http://schemas.microsoft.com/office/drawing/2014/main" id="{39D6C490-0229-4573-9696-B73E5B3A9C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3511296"/>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Diagram&#10;&#10;Description automatically generated">
            <a:extLst>
              <a:ext uri="{FF2B5EF4-FFF2-40B4-BE49-F238E27FC236}">
                <a16:creationId xmlns:a16="http://schemas.microsoft.com/office/drawing/2014/main" id="{2FFF9A66-352A-4A6C-A71B-04E38ECEE599}"/>
              </a:ext>
            </a:extLst>
          </p:cNvPr>
          <p:cNvPicPr>
            <a:picLocks noChangeAspect="1"/>
          </p:cNvPicPr>
          <p:nvPr/>
        </p:nvPicPr>
        <p:blipFill rotWithShape="1">
          <a:blip r:embed="rId2">
            <a:extLst>
              <a:ext uri="{28A0092B-C50C-407E-A947-70E740481C1C}">
                <a14:useLocalDpi xmlns:a14="http://schemas.microsoft.com/office/drawing/2010/main" val="0"/>
              </a:ext>
            </a:extLst>
          </a:blip>
          <a:srcRect r="3343"/>
          <a:stretch/>
        </p:blipFill>
        <p:spPr>
          <a:xfrm>
            <a:off x="6729983" y="1128095"/>
            <a:ext cx="4846321" cy="4601810"/>
          </a:xfrm>
          <a:prstGeom prst="rect">
            <a:avLst/>
          </a:prstGeom>
        </p:spPr>
      </p:pic>
      <p:sp>
        <p:nvSpPr>
          <p:cNvPr id="14" name="Content Placeholder 2">
            <a:extLst>
              <a:ext uri="{FF2B5EF4-FFF2-40B4-BE49-F238E27FC236}">
                <a16:creationId xmlns:a16="http://schemas.microsoft.com/office/drawing/2014/main" id="{0689B635-6857-4531-82C5-D6602ACC593A}"/>
              </a:ext>
            </a:extLst>
          </p:cNvPr>
          <p:cNvSpPr>
            <a:spLocks noGrp="1"/>
          </p:cNvSpPr>
          <p:nvPr>
            <p:ph idx="1"/>
          </p:nvPr>
        </p:nvSpPr>
        <p:spPr>
          <a:xfrm>
            <a:off x="581819" y="1128095"/>
            <a:ext cx="5113114" cy="4358305"/>
          </a:xfrm>
        </p:spPr>
        <p:txBody>
          <a:bodyPr>
            <a:normAutofit/>
          </a:bodyPr>
          <a:lstStyle/>
          <a:p>
            <a:pPr algn="just"/>
            <a:r>
              <a:rPr lang="en-US" sz="1400" b="1" dirty="0"/>
              <a:t>Object Detection: </a:t>
            </a:r>
            <a:r>
              <a:rPr lang="en-US" sz="1400" dirty="0"/>
              <a:t>Object Detection algorithms act as a combination of Image classification and Object localization. It takes an image as input and produces one or more bounding boxes with the class label attached to each bounding box. Object detection models are capable enough to deal with multi-class classification, object localization as well as with objects with multiple occurrences.</a:t>
            </a:r>
          </a:p>
          <a:p>
            <a:pPr algn="just"/>
            <a:r>
              <a:rPr lang="en-US" sz="1400" b="1" dirty="0"/>
              <a:t>Image Segmentation: </a:t>
            </a:r>
            <a:r>
              <a:rPr lang="en-US" sz="1400" dirty="0"/>
              <a:t>Image segmentation is a further extension of object detection in which we mark the presence of an object through pixel-wise masks generated for each object in the image which helps us in determining the shape of the object. </a:t>
            </a:r>
          </a:p>
          <a:p>
            <a:pPr marL="0" indent="0">
              <a:buNone/>
            </a:pPr>
            <a:endParaRPr lang="en-US" sz="1400" dirty="0"/>
          </a:p>
        </p:txBody>
      </p:sp>
      <p:pic>
        <p:nvPicPr>
          <p:cNvPr id="10" name="Picture 9">
            <a:extLst>
              <a:ext uri="{FF2B5EF4-FFF2-40B4-BE49-F238E27FC236}">
                <a16:creationId xmlns:a16="http://schemas.microsoft.com/office/drawing/2014/main" id="{A045C7BC-9D82-46D1-8950-A141DEB2F3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376" y="3952875"/>
            <a:ext cx="6096000" cy="2571750"/>
          </a:xfrm>
          <a:prstGeom prst="rect">
            <a:avLst/>
          </a:prstGeom>
        </p:spPr>
      </p:pic>
    </p:spTree>
    <p:extLst>
      <p:ext uri="{BB962C8B-B14F-4D97-AF65-F5344CB8AC3E}">
        <p14:creationId xmlns:p14="http://schemas.microsoft.com/office/powerpoint/2010/main" val="34152812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C95B82D5-A8BB-45BF-BED8-C7B206892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30112" y="0"/>
            <a:ext cx="5961888" cy="6858000"/>
          </a:xfrm>
          <a:prstGeom prst="rect">
            <a:avLst/>
          </a:prstGeom>
          <a:solidFill>
            <a:srgbClr val="3D4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9">
            <a:extLst>
              <a:ext uri="{FF2B5EF4-FFF2-40B4-BE49-F238E27FC236}">
                <a16:creationId xmlns:a16="http://schemas.microsoft.com/office/drawing/2014/main" id="{296C61EC-FBF4-4216-BE67-6C864D30A0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484633"/>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9">
            <a:extLst>
              <a:ext uri="{FF2B5EF4-FFF2-40B4-BE49-F238E27FC236}">
                <a16:creationId xmlns:a16="http://schemas.microsoft.com/office/drawing/2014/main" id="{39D6C490-0229-4573-9696-B73E5B3A9C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9984" y="3511296"/>
            <a:ext cx="4846320" cy="27432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Graphical user interface&#10;&#10;Description automatically generated">
            <a:extLst>
              <a:ext uri="{FF2B5EF4-FFF2-40B4-BE49-F238E27FC236}">
                <a16:creationId xmlns:a16="http://schemas.microsoft.com/office/drawing/2014/main" id="{5ECB11D6-7DF6-4FB0-9D42-898302BBEDBD}"/>
              </a:ext>
            </a:extLst>
          </p:cNvPr>
          <p:cNvPicPr>
            <a:picLocks noChangeAspect="1"/>
          </p:cNvPicPr>
          <p:nvPr/>
        </p:nvPicPr>
        <p:blipFill rotWithShape="1">
          <a:blip r:embed="rId2">
            <a:extLst>
              <a:ext uri="{28A0092B-C50C-407E-A947-70E740481C1C}">
                <a14:useLocalDpi xmlns:a14="http://schemas.microsoft.com/office/drawing/2010/main" val="0"/>
              </a:ext>
            </a:extLst>
          </a:blip>
          <a:srcRect r="5116"/>
          <a:stretch/>
        </p:blipFill>
        <p:spPr>
          <a:xfrm>
            <a:off x="6729984" y="589936"/>
            <a:ext cx="4846320" cy="5453542"/>
          </a:xfrm>
          <a:prstGeom prst="rect">
            <a:avLst/>
          </a:prstGeom>
        </p:spPr>
      </p:pic>
      <p:sp>
        <p:nvSpPr>
          <p:cNvPr id="10" name="Title 1">
            <a:extLst>
              <a:ext uri="{FF2B5EF4-FFF2-40B4-BE49-F238E27FC236}">
                <a16:creationId xmlns:a16="http://schemas.microsoft.com/office/drawing/2014/main" id="{5E1078E6-E04A-4405-A70A-EA1184E51F9A}"/>
              </a:ext>
            </a:extLst>
          </p:cNvPr>
          <p:cNvSpPr>
            <a:spLocks noGrp="1"/>
          </p:cNvSpPr>
          <p:nvPr>
            <p:ph type="title"/>
          </p:nvPr>
        </p:nvSpPr>
        <p:spPr>
          <a:xfrm>
            <a:off x="648929" y="629266"/>
            <a:ext cx="5120073" cy="973031"/>
          </a:xfrm>
        </p:spPr>
        <p:txBody>
          <a:bodyPr>
            <a:normAutofit fontScale="90000"/>
          </a:bodyPr>
          <a:lstStyle/>
          <a:p>
            <a:r>
              <a:rPr lang="en-US" b="1" dirty="0"/>
              <a:t>Object Detection Using Deep Learning </a:t>
            </a:r>
            <a:endParaRPr lang="en-US" dirty="0"/>
          </a:p>
        </p:txBody>
      </p:sp>
      <p:sp>
        <p:nvSpPr>
          <p:cNvPr id="11" name="Content Placeholder 2">
            <a:extLst>
              <a:ext uri="{FF2B5EF4-FFF2-40B4-BE49-F238E27FC236}">
                <a16:creationId xmlns:a16="http://schemas.microsoft.com/office/drawing/2014/main" id="{CC0D5980-9420-4ED1-8371-50A846B2E2C5}"/>
              </a:ext>
            </a:extLst>
          </p:cNvPr>
          <p:cNvSpPr>
            <a:spLocks noGrp="1"/>
          </p:cNvSpPr>
          <p:nvPr>
            <p:ph idx="1"/>
          </p:nvPr>
        </p:nvSpPr>
        <p:spPr>
          <a:xfrm>
            <a:off x="648931" y="1887524"/>
            <a:ext cx="5113114" cy="4336296"/>
          </a:xfrm>
        </p:spPr>
        <p:txBody>
          <a:bodyPr>
            <a:normAutofit fontScale="92500" lnSpcReduction="20000"/>
          </a:bodyPr>
          <a:lstStyle/>
          <a:p>
            <a:pPr marL="0" indent="0">
              <a:buNone/>
            </a:pPr>
            <a:r>
              <a:rPr lang="en-US" sz="1400" dirty="0"/>
              <a:t>Object detection algorithms can be categorized into two main types: </a:t>
            </a:r>
          </a:p>
          <a:p>
            <a:pPr marL="0" indent="0">
              <a:buNone/>
            </a:pPr>
            <a:r>
              <a:rPr lang="en-US" sz="1400" dirty="0"/>
              <a:t> </a:t>
            </a:r>
            <a:r>
              <a:rPr lang="en-US" sz="1400" b="1" dirty="0"/>
              <a:t>One-stage methods and Two stage-methods. </a:t>
            </a:r>
          </a:p>
          <a:p>
            <a:pPr marL="0" indent="0">
              <a:buNone/>
            </a:pPr>
            <a:r>
              <a:rPr lang="en-US" sz="1400" dirty="0"/>
              <a:t>1. </a:t>
            </a:r>
            <a:r>
              <a:rPr lang="en-US" sz="1400" b="1" dirty="0"/>
              <a:t>Two-stage methods: Algorithms based on Classification</a:t>
            </a:r>
          </a:p>
          <a:p>
            <a:pPr algn="just"/>
            <a:r>
              <a:rPr lang="en-US" sz="1400" dirty="0"/>
              <a:t>The initial stage of two-stage networks,  identifies </a:t>
            </a:r>
            <a:r>
              <a:rPr lang="en-US" sz="1400" i="1" dirty="0"/>
              <a:t>region proposals</a:t>
            </a:r>
            <a:r>
              <a:rPr lang="en-US" sz="1400" dirty="0"/>
              <a:t>, or subsets of the image that might contain an object. </a:t>
            </a:r>
          </a:p>
          <a:p>
            <a:pPr algn="just"/>
            <a:r>
              <a:rPr lang="en-US" sz="1400" dirty="0"/>
              <a:t>The second stage classifies the objects within the region proposals using convolutional neural networks.</a:t>
            </a:r>
          </a:p>
          <a:p>
            <a:pPr algn="just"/>
            <a:r>
              <a:rPr lang="en-US" sz="1400" dirty="0"/>
              <a:t>Two-stage methods prioritize detection accuracy, and example models include R-CNN (region-based convolutional neural network), Faster R-CNN, Mask R-CNN and Cascade R-CNN.</a:t>
            </a:r>
          </a:p>
          <a:p>
            <a:pPr marL="0" indent="0">
              <a:buNone/>
            </a:pPr>
            <a:r>
              <a:rPr lang="en-US" sz="1400" dirty="0"/>
              <a:t>2. </a:t>
            </a:r>
            <a:r>
              <a:rPr lang="en-US" sz="1400" b="1" dirty="0"/>
              <a:t>One-stage methods: Algorithms based  on Regression</a:t>
            </a:r>
          </a:p>
          <a:p>
            <a:pPr algn="just"/>
            <a:r>
              <a:rPr lang="en-US" sz="1400" dirty="0"/>
              <a:t>Instead of selecting interesting parts of an image, one-stage methods predict classes and bounding boxes for the whole image in one run of the algorithm. </a:t>
            </a:r>
          </a:p>
          <a:p>
            <a:pPr algn="just"/>
            <a:r>
              <a:rPr lang="en-US" sz="1400" dirty="0"/>
              <a:t>In single-stage networks, the CNN produces network predictions for regions across the entire image using anchor boxes, and the predictions are decoded to generate the final bounding boxes for the objects. </a:t>
            </a:r>
          </a:p>
          <a:p>
            <a:pPr algn="just"/>
            <a:r>
              <a:rPr lang="en-US" sz="1400" dirty="0"/>
              <a:t>Single-stage networks can be much faster than two-stage networks, but they may not reach the same level of accuracy, especially for scenes containing small objects example models include YOLO, SSD (Single Shot </a:t>
            </a:r>
            <a:r>
              <a:rPr lang="en-US" sz="1400" dirty="0" err="1"/>
              <a:t>Multibox</a:t>
            </a:r>
            <a:r>
              <a:rPr lang="en-US" sz="1400" dirty="0"/>
              <a:t> Detector)</a:t>
            </a:r>
          </a:p>
          <a:p>
            <a:pPr algn="just"/>
            <a:endParaRPr lang="en-US" sz="1400" dirty="0"/>
          </a:p>
          <a:p>
            <a:pPr algn="just"/>
            <a:endParaRPr lang="en-US" sz="1400" dirty="0"/>
          </a:p>
          <a:p>
            <a:pPr marL="0" indent="0">
              <a:buNone/>
            </a:pPr>
            <a:endParaRPr lang="en-US" sz="1400" dirty="0"/>
          </a:p>
        </p:txBody>
      </p:sp>
    </p:spTree>
    <p:extLst>
      <p:ext uri="{BB962C8B-B14F-4D97-AF65-F5344CB8AC3E}">
        <p14:creationId xmlns:p14="http://schemas.microsoft.com/office/powerpoint/2010/main" val="27790268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20B43F2-4700-4E91-9AB8-9866C2C7B6F0}"/>
              </a:ext>
            </a:extLst>
          </p:cNvPr>
          <p:cNvSpPr>
            <a:spLocks noGrp="1"/>
          </p:cNvSpPr>
          <p:nvPr>
            <p:ph type="title"/>
          </p:nvPr>
        </p:nvSpPr>
        <p:spPr>
          <a:xfrm>
            <a:off x="838200" y="2607135"/>
            <a:ext cx="10515600" cy="1022944"/>
          </a:xfrm>
        </p:spPr>
        <p:txBody>
          <a:bodyPr>
            <a:normAutofit/>
          </a:bodyPr>
          <a:lstStyle/>
          <a:p>
            <a:pPr algn="ctr"/>
            <a:r>
              <a:rPr lang="en-US"/>
              <a:t>Problem Statement </a:t>
            </a:r>
            <a:endParaRPr lang="en-US" sz="1600" b="1" dirty="0"/>
          </a:p>
        </p:txBody>
      </p:sp>
      <p:pic>
        <p:nvPicPr>
          <p:cNvPr id="3" name="Picture 2" descr="Shape, circle&#10;&#10;Description automatically generated">
            <a:extLst>
              <a:ext uri="{FF2B5EF4-FFF2-40B4-BE49-F238E27FC236}">
                <a16:creationId xmlns:a16="http://schemas.microsoft.com/office/drawing/2014/main" id="{405C8675-C91F-4528-A7F5-5F1FA495F0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20696" y="3992880"/>
            <a:ext cx="1750608" cy="1798319"/>
          </a:xfrm>
          <a:prstGeom prst="rect">
            <a:avLst/>
          </a:prstGeom>
        </p:spPr>
      </p:pic>
    </p:spTree>
    <p:extLst>
      <p:ext uri="{BB962C8B-B14F-4D97-AF65-F5344CB8AC3E}">
        <p14:creationId xmlns:p14="http://schemas.microsoft.com/office/powerpoint/2010/main" val="38646666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2" name="Rectangle 45">
            <a:extLst>
              <a:ext uri="{FF2B5EF4-FFF2-40B4-BE49-F238E27FC236}">
                <a16:creationId xmlns:a16="http://schemas.microsoft.com/office/drawing/2014/main" id="{0205D939-00C4-4F2E-9797-3170DD040D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E4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47">
            <a:extLst>
              <a:ext uri="{FF2B5EF4-FFF2-40B4-BE49-F238E27FC236}">
                <a16:creationId xmlns:a16="http://schemas.microsoft.com/office/drawing/2014/main" id="{38EE4E44-1403-472B-8C01-D354CB8F5A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56866" y="480060"/>
            <a:ext cx="545812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49">
            <a:extLst>
              <a:ext uri="{FF2B5EF4-FFF2-40B4-BE49-F238E27FC236}">
                <a16:creationId xmlns:a16="http://schemas.microsoft.com/office/drawing/2014/main" id="{583CCE40-4C5F-42D3-86D9-7892AD1E9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5458121"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2">
            <a:extLst>
              <a:ext uri="{FF2B5EF4-FFF2-40B4-BE49-F238E27FC236}">
                <a16:creationId xmlns:a16="http://schemas.microsoft.com/office/drawing/2014/main" id="{749D3EF0-9115-465A-B0D0-AD1B60B1C2E3}"/>
              </a:ext>
            </a:extLst>
          </p:cNvPr>
          <p:cNvSpPr>
            <a:spLocks noGrp="1"/>
          </p:cNvSpPr>
          <p:nvPr>
            <p:ph idx="1"/>
          </p:nvPr>
        </p:nvSpPr>
        <p:spPr>
          <a:xfrm>
            <a:off x="477013" y="480061"/>
            <a:ext cx="11237975" cy="5897880"/>
          </a:xfrm>
          <a:solidFill>
            <a:schemeClr val="bg1"/>
          </a:solidFill>
        </p:spPr>
        <p:txBody>
          <a:bodyPr>
            <a:normAutofit/>
          </a:bodyPr>
          <a:lstStyle/>
          <a:p>
            <a:pPr marL="0" indent="0" algn="just">
              <a:buNone/>
            </a:pPr>
            <a:endParaRPr lang="en-US" sz="2000" b="1" dirty="0"/>
          </a:p>
          <a:p>
            <a:pPr algn="just"/>
            <a:endParaRPr lang="en-US" sz="2400" b="1" dirty="0"/>
          </a:p>
          <a:p>
            <a:pPr algn="just"/>
            <a:r>
              <a:rPr lang="en-US" sz="2400" dirty="0"/>
              <a:t>Our objective is to build a model for object detection using image datasets. </a:t>
            </a:r>
          </a:p>
          <a:p>
            <a:pPr marL="0" indent="0" algn="just">
              <a:buNone/>
            </a:pPr>
            <a:endParaRPr lang="en-US" sz="2400" dirty="0"/>
          </a:p>
          <a:p>
            <a:pPr algn="just"/>
            <a:r>
              <a:rPr lang="en-US" sz="2400" dirty="0"/>
              <a:t>We plan to run the model on GPU’s available on cloud platform and </a:t>
            </a:r>
            <a:r>
              <a:rPr lang="en-US" sz="2400" dirty="0" err="1"/>
              <a:t>Baremetal</a:t>
            </a:r>
            <a:r>
              <a:rPr lang="en-US" sz="2400" dirty="0"/>
              <a:t>.</a:t>
            </a:r>
          </a:p>
          <a:p>
            <a:pPr marL="0" indent="0" algn="just">
              <a:buNone/>
            </a:pPr>
            <a:endParaRPr lang="en-US" sz="2400" dirty="0"/>
          </a:p>
          <a:p>
            <a:pPr algn="just"/>
            <a:r>
              <a:rPr lang="en-US" sz="2400" dirty="0"/>
              <a:t>We seek to analyze/compare their relative performance on these different platforms based on the execution time as well as the model’s loss function thereby accounting for both the cloud and machine learning aspects of this course. </a:t>
            </a:r>
          </a:p>
          <a:p>
            <a:pPr marL="0" indent="0" algn="just">
              <a:buNone/>
            </a:pPr>
            <a:endParaRPr lang="en-US" sz="2400" dirty="0"/>
          </a:p>
          <a:p>
            <a:pPr algn="just"/>
            <a:r>
              <a:rPr lang="en-US" sz="2400" dirty="0"/>
              <a:t>Furthermore, we will be creating a web application that users could use to detect common objects or different types of blood cells in images uploaded by them.</a:t>
            </a:r>
          </a:p>
        </p:txBody>
      </p:sp>
    </p:spTree>
    <p:extLst>
      <p:ext uri="{BB962C8B-B14F-4D97-AF65-F5344CB8AC3E}">
        <p14:creationId xmlns:p14="http://schemas.microsoft.com/office/powerpoint/2010/main" val="37875638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20B43F2-4700-4E91-9AB8-9866C2C7B6F0}"/>
              </a:ext>
            </a:extLst>
          </p:cNvPr>
          <p:cNvSpPr>
            <a:spLocks noGrp="1"/>
          </p:cNvSpPr>
          <p:nvPr>
            <p:ph type="title"/>
          </p:nvPr>
        </p:nvSpPr>
        <p:spPr>
          <a:xfrm>
            <a:off x="838200" y="2607135"/>
            <a:ext cx="10515600" cy="1022944"/>
          </a:xfrm>
        </p:spPr>
        <p:txBody>
          <a:bodyPr>
            <a:normAutofit fontScale="90000"/>
          </a:bodyPr>
          <a:lstStyle/>
          <a:p>
            <a:pPr algn="ctr"/>
            <a:r>
              <a:rPr lang="en-US" dirty="0"/>
              <a:t>Related Work &amp; Models Used </a:t>
            </a:r>
            <a:br>
              <a:rPr lang="en-US" dirty="0"/>
            </a:br>
            <a:endParaRPr lang="en-US" sz="1600" b="1" dirty="0"/>
          </a:p>
        </p:txBody>
      </p:sp>
      <p:pic>
        <p:nvPicPr>
          <p:cNvPr id="1026" name="Picture 2" descr="Premium Vector | Paper sheet research analysis documents blank empty for  copy space text on working table desk vector flat lay workplace">
            <a:extLst>
              <a:ext uri="{FF2B5EF4-FFF2-40B4-BE49-F238E27FC236}">
                <a16:creationId xmlns:a16="http://schemas.microsoft.com/office/drawing/2014/main" id="{1F46081C-F984-4878-AAD0-E029B9BEF5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52937" y="3630079"/>
            <a:ext cx="3286125" cy="23569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23197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323</TotalTime>
  <Words>2490</Words>
  <Application>Microsoft Office PowerPoint</Application>
  <PresentationFormat>Widescreen</PresentationFormat>
  <Paragraphs>192</Paragraphs>
  <Slides>37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Arial</vt:lpstr>
      <vt:lpstr>Calibri</vt:lpstr>
      <vt:lpstr>Calibri Light</vt:lpstr>
      <vt:lpstr>Roboto</vt:lpstr>
      <vt:lpstr>Office Theme</vt:lpstr>
      <vt:lpstr>Exploring Object Detection &amp; its Applications</vt:lpstr>
      <vt:lpstr>Introduction</vt:lpstr>
      <vt:lpstr>Object Detection : An Overview </vt:lpstr>
      <vt:lpstr>Image Classification To Image Detection</vt:lpstr>
      <vt:lpstr>PowerPoint Presentation</vt:lpstr>
      <vt:lpstr>Object Detection Using Deep Learning </vt:lpstr>
      <vt:lpstr>Problem Statement </vt:lpstr>
      <vt:lpstr>PowerPoint Presentation</vt:lpstr>
      <vt:lpstr>Related Work &amp; Models Used  </vt:lpstr>
      <vt:lpstr>References</vt:lpstr>
      <vt:lpstr>PowerPoint Presentation</vt:lpstr>
      <vt:lpstr>Detection at three scales</vt:lpstr>
      <vt:lpstr>PowerPoint Presentation</vt:lpstr>
      <vt:lpstr>PowerPoint Presentation</vt:lpstr>
      <vt:lpstr>Tiny-Yolov3 Model </vt:lpstr>
      <vt:lpstr>Datasets and Use Cases </vt:lpstr>
      <vt:lpstr>Coco Dataset </vt:lpstr>
      <vt:lpstr>Object Detection for COCO</vt:lpstr>
      <vt:lpstr>BCCD </vt:lpstr>
      <vt:lpstr>Object Detection for Blood cell detection and counting </vt:lpstr>
      <vt:lpstr>Training</vt:lpstr>
      <vt:lpstr>Experiment setup </vt:lpstr>
      <vt:lpstr>Data Collected</vt:lpstr>
      <vt:lpstr>Demo of Inference</vt:lpstr>
      <vt:lpstr>PowerPoint Presentation</vt:lpstr>
      <vt:lpstr>PowerPoint Presentation</vt:lpstr>
      <vt:lpstr>Inference: http://159.122.181.44:32073/ </vt:lpstr>
      <vt:lpstr>Results/Evaluation</vt:lpstr>
      <vt:lpstr>PowerPoint Presentation</vt:lpstr>
      <vt:lpstr>PowerPoint Presentation</vt:lpstr>
      <vt:lpstr>PowerPoint Presentation</vt:lpstr>
      <vt:lpstr>Challenges and Lessons Learned</vt:lpstr>
      <vt:lpstr>PowerPoint Presentation</vt:lpstr>
      <vt:lpstr>Conclusion and Future Work </vt:lpstr>
      <vt:lpstr>Conclusion</vt:lpstr>
      <vt:lpstr>Future Work</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Exploring Object Detection &amp; its Applications</dc:title>
  <dc:creator>Ishan Khanka</dc:creator>
  <cp:lastModifiedBy>Ishan Khanka</cp:lastModifiedBy>
  <cp:revision>43</cp:revision>
  <dcterms:created xsi:type="dcterms:W3CDTF">2020-12-10T15:47:37Z</dcterms:created>
  <dcterms:modified xsi:type="dcterms:W3CDTF">2020-12-10T21:31:47Z</dcterms:modified>
</cp:coreProperties>
</file>

<file path=docProps/thumbnail.jpeg>
</file>